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9"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3" autoAdjust="0"/>
    <p:restoredTop sz="94660"/>
  </p:normalViewPr>
  <p:slideViewPr>
    <p:cSldViewPr snapToGrid="0">
      <p:cViewPr varScale="1">
        <p:scale>
          <a:sx n="112" d="100"/>
          <a:sy n="112" d="100"/>
        </p:scale>
        <p:origin x="55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81F7F2F7-7D2F-4C92-8CC9-BD6FB20A78B9}" type="datetimeFigureOut">
              <a:rPr lang="en-GB" smtClean="0"/>
              <a:t>09/02/2024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588927D-0D5C-48A0-84D4-8FC2AB114DB6}"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1F7F2F7-7D2F-4C92-8CC9-BD6FB20A78B9}" type="datetimeFigureOut">
              <a:rPr lang="en-GB" smtClean="0"/>
              <a:t>09/02/2024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588927D-0D5C-48A0-84D4-8FC2AB114DB6}"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1F7F2F7-7D2F-4C92-8CC9-BD6FB20A78B9}" type="datetimeFigureOut">
              <a:rPr lang="en-GB" smtClean="0"/>
              <a:t>09/02/2024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588927D-0D5C-48A0-84D4-8FC2AB114DB6}"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1F7F2F7-7D2F-4C92-8CC9-BD6FB20A78B9}" type="datetimeFigureOut">
              <a:rPr lang="en-GB" smtClean="0"/>
              <a:t>09/02/2024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588927D-0D5C-48A0-84D4-8FC2AB114DB6}"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F7F2F7-7D2F-4C92-8CC9-BD6FB20A78B9}" type="datetimeFigureOut">
              <a:rPr lang="en-GB" smtClean="0"/>
              <a:t>09/02/2024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588927D-0D5C-48A0-84D4-8FC2AB114DB6}"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81F7F2F7-7D2F-4C92-8CC9-BD6FB20A78B9}" type="datetimeFigureOut">
              <a:rPr lang="en-GB" smtClean="0"/>
              <a:t>09/02/2024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588927D-0D5C-48A0-84D4-8FC2AB114DB6}"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1F7F2F7-7D2F-4C92-8CC9-BD6FB20A78B9}" type="datetimeFigureOut">
              <a:rPr lang="en-GB" smtClean="0"/>
              <a:t>09/02/2024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588927D-0D5C-48A0-84D4-8FC2AB114DB6}"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1F7F2F7-7D2F-4C92-8CC9-BD6FB20A78B9}" type="datetimeFigureOut">
              <a:rPr lang="en-GB" smtClean="0"/>
              <a:t>09/02/2024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588927D-0D5C-48A0-84D4-8FC2AB114DB6}"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F7F2F7-7D2F-4C92-8CC9-BD6FB20A78B9}" type="datetimeFigureOut">
              <a:rPr lang="en-GB" smtClean="0"/>
              <a:t>09/02/2024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588927D-0D5C-48A0-84D4-8FC2AB114DB6}"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1F7F2F7-7D2F-4C92-8CC9-BD6FB20A78B9}" type="datetimeFigureOut">
              <a:rPr lang="en-GB" smtClean="0"/>
              <a:t>09/02/2024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588927D-0D5C-48A0-84D4-8FC2AB114DB6}"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1F7F2F7-7D2F-4C92-8CC9-BD6FB20A78B9}" type="datetimeFigureOut">
              <a:rPr lang="en-GB" smtClean="0"/>
              <a:t>09/02/2024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588927D-0D5C-48A0-84D4-8FC2AB114DB6}"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F7F2F7-7D2F-4C92-8CC9-BD6FB20A78B9}" type="datetimeFigureOut">
              <a:rPr lang="en-GB" smtClean="0"/>
              <a:t>09/02/2024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88927D-0D5C-48A0-84D4-8FC2AB114DB6}"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712845" y="469900"/>
            <a:ext cx="4765675" cy="1266190"/>
          </a:xfrm>
          <a:prstGeom prst="rect">
            <a:avLst/>
          </a:prstGeom>
        </p:spPr>
      </p:pic>
      <p:sp>
        <p:nvSpPr>
          <p:cNvPr id="8" name="Subtitle 2"/>
          <p:cNvSpPr>
            <a:spLocks noGrp="1"/>
          </p:cNvSpPr>
          <p:nvPr/>
        </p:nvSpPr>
        <p:spPr>
          <a:xfrm>
            <a:off x="1708785" y="2529840"/>
            <a:ext cx="8775065" cy="220408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Arial" panose="020B0604020202020204" pitchFamily="34" charset="0"/>
            </a:pPr>
            <a:r>
              <a:rPr lang="en-GB" sz="1500" dirty="0">
                <a:solidFill>
                  <a:schemeClr val="accent1">
                    <a:lumMod val="75000"/>
                  </a:schemeClr>
                </a:solidFill>
                <a:latin typeface="+mj-lt"/>
                <a:cs typeface="+mj-lt"/>
              </a:rPr>
              <a:t>At OBP we are </a:t>
            </a:r>
            <a:r>
              <a:rPr lang="en-GB" sz="1500" b="1" dirty="0">
                <a:solidFill>
                  <a:schemeClr val="accent1">
                    <a:lumMod val="75000"/>
                  </a:schemeClr>
                </a:solidFill>
                <a:latin typeface="+mj-lt"/>
                <a:cs typeface="+mj-lt"/>
              </a:rPr>
              <a:t>passionate</a:t>
            </a:r>
            <a:r>
              <a:rPr lang="en-GB" sz="1500" dirty="0">
                <a:solidFill>
                  <a:schemeClr val="accent1">
                    <a:lumMod val="75000"/>
                  </a:schemeClr>
                </a:solidFill>
                <a:latin typeface="+mj-lt"/>
                <a:cs typeface="+mj-lt"/>
              </a:rPr>
              <a:t> about harnessing new technologies to make the best academic research available to all in Open Access formats. Open Access makes your work available more quickly, to more readers, resulting in much greater exposure for your research.</a:t>
            </a:r>
            <a:r>
              <a:rPr lang="en-GB" sz="1500" dirty="0">
                <a:solidFill>
                  <a:schemeClr val="tx1"/>
                </a:solidFill>
                <a:latin typeface="+mj-lt"/>
                <a:cs typeface="+mj-lt"/>
              </a:rPr>
              <a:t> </a:t>
            </a:r>
          </a:p>
          <a:p>
            <a:pPr marL="171450" indent="-171450" algn="just">
              <a:buFont typeface="Arial" panose="020B0604020202020204" pitchFamily="34" charset="0"/>
              <a:buChar char="•"/>
            </a:pPr>
            <a:r>
              <a:rPr lang="en-GB" sz="1500" dirty="0">
                <a:latin typeface="+mj-lt"/>
                <a:cs typeface="+mj-lt"/>
                <a:sym typeface="+mn-ea"/>
              </a:rPr>
              <a:t>Our books are </a:t>
            </a:r>
            <a:r>
              <a:rPr lang="en-GB" sz="1500" b="1" dirty="0">
                <a:latin typeface="+mj-lt"/>
                <a:cs typeface="+mj-lt"/>
                <a:sym typeface="+mn-ea"/>
              </a:rPr>
              <a:t>accessed tens of thousands of times </a:t>
            </a:r>
            <a:r>
              <a:rPr lang="en-GB" sz="1500" dirty="0">
                <a:latin typeface="+mj-lt"/>
                <a:cs typeface="+mj-lt"/>
                <a:sym typeface="+mn-ea"/>
              </a:rPr>
              <a:t>each month by readers all over the world.</a:t>
            </a:r>
            <a:endParaRPr lang="en-GB" sz="1500" dirty="0">
              <a:solidFill>
                <a:schemeClr val="tx1"/>
              </a:solidFill>
              <a:latin typeface="+mj-lt"/>
              <a:cs typeface="+mj-lt"/>
            </a:endParaRPr>
          </a:p>
          <a:p>
            <a:pPr marL="171450" indent="-171450" algn="just">
              <a:buFont typeface="Arial" panose="020B0604020202020204" pitchFamily="34" charset="0"/>
              <a:buChar char="•"/>
            </a:pPr>
            <a:r>
              <a:rPr lang="en-GB" sz="1500" dirty="0">
                <a:solidFill>
                  <a:schemeClr val="tx1"/>
                </a:solidFill>
                <a:latin typeface="+mj-lt"/>
                <a:cs typeface="+mj-lt"/>
              </a:rPr>
              <a:t>Our books are </a:t>
            </a:r>
            <a:r>
              <a:rPr lang="en-GB" sz="1500" b="1" dirty="0">
                <a:solidFill>
                  <a:schemeClr val="tx1"/>
                </a:solidFill>
                <a:latin typeface="+mj-lt"/>
                <a:cs typeface="+mj-lt"/>
              </a:rPr>
              <a:t>regularly reviewed in top journals</a:t>
            </a:r>
            <a:r>
              <a:rPr lang="en-GB" sz="1500" dirty="0">
                <a:solidFill>
                  <a:schemeClr val="tx1"/>
                </a:solidFill>
                <a:latin typeface="+mj-lt"/>
                <a:cs typeface="+mj-lt"/>
              </a:rPr>
              <a:t> and </a:t>
            </a:r>
            <a:r>
              <a:rPr lang="en-GB" sz="1500" b="1" dirty="0">
                <a:solidFill>
                  <a:schemeClr val="tx1"/>
                </a:solidFill>
                <a:latin typeface="+mj-lt"/>
                <a:cs typeface="+mj-lt"/>
              </a:rPr>
              <a:t>awarded book prizes</a:t>
            </a:r>
            <a:r>
              <a:rPr lang="en-GB" sz="1500" dirty="0">
                <a:solidFill>
                  <a:schemeClr val="tx1"/>
                </a:solidFill>
                <a:latin typeface="+mj-lt"/>
                <a:cs typeface="+mj-lt"/>
              </a:rPr>
              <a:t>, and have been submitted to the UK REF assessment exercise. We provide a genuine alternative to legacy publishing without sacrificing quality.</a:t>
            </a:r>
          </a:p>
          <a:p>
            <a:pPr marL="171450" indent="-171450" algn="just">
              <a:buFont typeface="Arial" panose="020B0604020202020204" pitchFamily="34" charset="0"/>
              <a:buChar char="•"/>
            </a:pPr>
            <a:r>
              <a:rPr lang="en-GB" sz="1500" dirty="0">
                <a:solidFill>
                  <a:schemeClr val="tx1"/>
                </a:solidFill>
                <a:latin typeface="+mj-lt"/>
                <a:cs typeface="+mj-lt"/>
              </a:rPr>
              <a:t>We collaborate with </a:t>
            </a:r>
            <a:r>
              <a:rPr lang="en-GB" sz="1500" b="1" dirty="0">
                <a:solidFill>
                  <a:schemeClr val="tx1"/>
                </a:solidFill>
                <a:latin typeface="+mj-lt"/>
                <a:cs typeface="+mj-lt"/>
              </a:rPr>
              <a:t>academic institutions and research centres</a:t>
            </a:r>
            <a:r>
              <a:rPr lang="en-GB" sz="1500" dirty="0">
                <a:solidFill>
                  <a:schemeClr val="tx1"/>
                </a:solidFill>
                <a:latin typeface="+mj-lt"/>
                <a:cs typeface="+mj-lt"/>
              </a:rPr>
              <a:t> to create one-off publications or to develop whole series. Our model offers societies and research institutions a flexible and affordable way of publishing, with the opportunity to include online multi-media content. </a:t>
            </a:r>
          </a:p>
        </p:txBody>
      </p:sp>
      <p:sp>
        <p:nvSpPr>
          <p:cNvPr id="9" name="Subtitle 2"/>
          <p:cNvSpPr txBox="1"/>
          <p:nvPr/>
        </p:nvSpPr>
        <p:spPr>
          <a:xfrm>
            <a:off x="107315" y="5819140"/>
            <a:ext cx="11976100" cy="547370"/>
          </a:xfrm>
          <a:prstGeom prst="rect">
            <a:avLst/>
          </a:prstGeom>
        </p:spPr>
        <p:txBody>
          <a:bodyPr vert="horz" lIns="91440" tIns="45720" rIns="91440" bIns="45720" rtlCol="0"/>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1800" b="1" dirty="0">
                <a:solidFill>
                  <a:schemeClr val="accent5">
                    <a:lumMod val="75000"/>
                  </a:schemeClr>
                </a:solidFill>
                <a:latin typeface="+mj-ea"/>
                <a:cs typeface="+mj-ea"/>
              </a:rPr>
              <a:t>Visit www.openbookpublishers.com</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1395" y="5447030"/>
            <a:ext cx="826770" cy="129222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712845" y="469900"/>
            <a:ext cx="4765675" cy="1266190"/>
          </a:xfrm>
          <a:prstGeom prst="rect">
            <a:avLst/>
          </a:prstGeom>
        </p:spPr>
      </p:pic>
      <p:sp>
        <p:nvSpPr>
          <p:cNvPr id="8" name="Subtitle 2"/>
          <p:cNvSpPr>
            <a:spLocks noGrp="1"/>
          </p:cNvSpPr>
          <p:nvPr/>
        </p:nvSpPr>
        <p:spPr>
          <a:xfrm>
            <a:off x="1709420" y="2200275"/>
            <a:ext cx="8775065" cy="220408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buFont typeface="Arial" panose="020B0604020202020204" pitchFamily="34" charset="0"/>
            </a:pPr>
            <a:r>
              <a:rPr lang="en-GB" sz="1500" b="1" dirty="0">
                <a:solidFill>
                  <a:schemeClr val="tx1"/>
                </a:solidFill>
                <a:latin typeface="+mj-lt"/>
                <a:cs typeface="+mj-lt"/>
              </a:rPr>
              <a:t>We offer authors:</a:t>
            </a:r>
          </a:p>
          <a:p>
            <a:pPr marL="285750" indent="-285750" algn="just">
              <a:buFont typeface="Arial" panose="020B0604020202020204" pitchFamily="34" charset="0"/>
              <a:buChar char="•"/>
            </a:pPr>
            <a:r>
              <a:rPr lang="en-GB" sz="1500" b="1" dirty="0">
                <a:solidFill>
                  <a:schemeClr val="tx1"/>
                </a:solidFill>
                <a:latin typeface="+mj-lt"/>
                <a:cs typeface="+mj-lt"/>
              </a:rPr>
              <a:t>Reduced time </a:t>
            </a:r>
            <a:r>
              <a:rPr lang="en-GB" sz="1500" dirty="0">
                <a:solidFill>
                  <a:schemeClr val="tx1"/>
                </a:solidFill>
                <a:latin typeface="+mj-lt"/>
                <a:cs typeface="+mj-lt"/>
              </a:rPr>
              <a:t>between submission and publication.</a:t>
            </a:r>
          </a:p>
          <a:p>
            <a:pPr marL="285750" indent="-285750" algn="just">
              <a:buFont typeface="Arial" panose="020B0604020202020204" pitchFamily="34" charset="0"/>
              <a:buChar char="•"/>
            </a:pPr>
            <a:r>
              <a:rPr lang="en-GB" sz="1500" dirty="0">
                <a:solidFill>
                  <a:schemeClr val="tx1"/>
                </a:solidFill>
                <a:latin typeface="+mj-lt"/>
                <a:cs typeface="+mj-lt"/>
              </a:rPr>
              <a:t>Rigorous and constructive </a:t>
            </a:r>
            <a:r>
              <a:rPr lang="en-GB" sz="1500" b="1" dirty="0">
                <a:solidFill>
                  <a:schemeClr val="tx1"/>
                </a:solidFill>
                <a:latin typeface="+mj-lt"/>
                <a:cs typeface="+mj-lt"/>
              </a:rPr>
              <a:t>peer-review</a:t>
            </a:r>
            <a:r>
              <a:rPr lang="en-GB" sz="1500" dirty="0">
                <a:solidFill>
                  <a:schemeClr val="tx1"/>
                </a:solidFill>
                <a:latin typeface="+mj-lt"/>
                <a:cs typeface="+mj-lt"/>
              </a:rPr>
              <a:t> process.</a:t>
            </a:r>
          </a:p>
          <a:p>
            <a:pPr marL="285750" indent="-285750" algn="just">
              <a:buFont typeface="Arial" panose="020B0604020202020204" pitchFamily="34" charset="0"/>
              <a:buChar char="•"/>
            </a:pPr>
            <a:r>
              <a:rPr lang="en-GB" sz="1500" b="1" dirty="0">
                <a:solidFill>
                  <a:schemeClr val="tx1"/>
                </a:solidFill>
                <a:latin typeface="+mj-lt"/>
                <a:cs typeface="+mj-lt"/>
              </a:rPr>
              <a:t>Flexibility </a:t>
            </a:r>
            <a:r>
              <a:rPr lang="en-GB" sz="1500" dirty="0">
                <a:solidFill>
                  <a:schemeClr val="tx1"/>
                </a:solidFill>
                <a:latin typeface="+mj-lt"/>
                <a:cs typeface="+mj-lt"/>
              </a:rPr>
              <a:t>to include </a:t>
            </a:r>
            <a:r>
              <a:rPr lang="en-GB" sz="1500" b="1" dirty="0">
                <a:solidFill>
                  <a:schemeClr val="tx1"/>
                </a:solidFill>
                <a:latin typeface="+mj-lt"/>
                <a:cs typeface="+mj-lt"/>
              </a:rPr>
              <a:t>supplementary material </a:t>
            </a:r>
            <a:r>
              <a:rPr lang="en-GB" sz="1500" dirty="0">
                <a:solidFill>
                  <a:schemeClr val="tx1"/>
                </a:solidFill>
                <a:latin typeface="+mj-lt"/>
                <a:cs typeface="+mj-lt"/>
              </a:rPr>
              <a:t>online and to update the book after publication.</a:t>
            </a:r>
          </a:p>
          <a:p>
            <a:pPr marL="285750" indent="-285750" algn="just">
              <a:buFont typeface="Arial" panose="020B0604020202020204" pitchFamily="34" charset="0"/>
              <a:buChar char="•"/>
            </a:pPr>
            <a:r>
              <a:rPr lang="en-GB" sz="1500" dirty="0">
                <a:solidFill>
                  <a:schemeClr val="tx1"/>
                </a:solidFill>
                <a:latin typeface="+mj-lt"/>
                <a:cs typeface="+mj-lt"/>
              </a:rPr>
              <a:t>Full </a:t>
            </a:r>
            <a:r>
              <a:rPr lang="en-GB" sz="1500" b="1" dirty="0">
                <a:solidFill>
                  <a:schemeClr val="tx1"/>
                </a:solidFill>
                <a:latin typeface="+mj-lt"/>
                <a:cs typeface="+mj-lt"/>
              </a:rPr>
              <a:t>copyright ownership</a:t>
            </a:r>
            <a:r>
              <a:rPr lang="en-GB" sz="1500" dirty="0">
                <a:solidFill>
                  <a:schemeClr val="tx1"/>
                </a:solidFill>
                <a:latin typeface="+mj-lt"/>
                <a:cs typeface="+mj-lt"/>
              </a:rPr>
              <a:t>, a selection of Creative Commons licences and the freedom to re-use their work.</a:t>
            </a:r>
          </a:p>
          <a:p>
            <a:pPr marL="285750" indent="-285750" algn="just">
              <a:buFont typeface="Arial" panose="020B0604020202020204" pitchFamily="34" charset="0"/>
              <a:buChar char="•"/>
            </a:pPr>
            <a:r>
              <a:rPr lang="en-GB" sz="1500" dirty="0">
                <a:solidFill>
                  <a:schemeClr val="tx1"/>
                </a:solidFill>
                <a:latin typeface="+mj-lt"/>
                <a:cs typeface="+mj-lt"/>
              </a:rPr>
              <a:t>Tailored</a:t>
            </a:r>
            <a:r>
              <a:rPr lang="en-GB" sz="1500" b="1" dirty="0">
                <a:solidFill>
                  <a:schemeClr val="tx1"/>
                </a:solidFill>
                <a:latin typeface="+mj-lt"/>
                <a:cs typeface="+mj-lt"/>
              </a:rPr>
              <a:t> editorial and production services</a:t>
            </a:r>
            <a:r>
              <a:rPr lang="en-GB" sz="1500" dirty="0">
                <a:solidFill>
                  <a:schemeClr val="tx1"/>
                </a:solidFill>
                <a:latin typeface="+mj-lt"/>
                <a:cs typeface="+mj-lt"/>
              </a:rPr>
              <a:t>.</a:t>
            </a:r>
          </a:p>
          <a:p>
            <a:pPr marL="285750" indent="-285750" algn="just">
              <a:buFont typeface="Arial" panose="020B0604020202020204" pitchFamily="34" charset="0"/>
              <a:buChar char="•"/>
            </a:pPr>
            <a:r>
              <a:rPr lang="en-GB" sz="1500" dirty="0">
                <a:solidFill>
                  <a:schemeClr val="tx1"/>
                </a:solidFill>
                <a:latin typeface="+mj-lt"/>
                <a:cs typeface="+mj-lt"/>
              </a:rPr>
              <a:t>Recognition in research appraisals.</a:t>
            </a:r>
          </a:p>
          <a:p>
            <a:pPr marL="285750" indent="-285750" algn="just">
              <a:buFont typeface="Arial" panose="020B0604020202020204" pitchFamily="34" charset="0"/>
              <a:buChar char="•"/>
            </a:pPr>
            <a:r>
              <a:rPr lang="en-GB" sz="1500" dirty="0">
                <a:solidFill>
                  <a:schemeClr val="tx1"/>
                </a:solidFill>
                <a:latin typeface="+mj-lt"/>
                <a:cs typeface="+mj-lt"/>
              </a:rPr>
              <a:t>Wide </a:t>
            </a:r>
            <a:r>
              <a:rPr lang="en-GB" sz="1500" b="1" dirty="0">
                <a:solidFill>
                  <a:schemeClr val="tx1"/>
                </a:solidFill>
                <a:latin typeface="+mj-lt"/>
                <a:cs typeface="+mj-lt"/>
              </a:rPr>
              <a:t>international readership</a:t>
            </a:r>
            <a:r>
              <a:rPr lang="en-GB" sz="1500" dirty="0">
                <a:solidFill>
                  <a:schemeClr val="tx1"/>
                </a:solidFill>
                <a:latin typeface="+mj-lt"/>
                <a:cs typeface="+mj-lt"/>
              </a:rPr>
              <a:t>.</a:t>
            </a:r>
          </a:p>
          <a:p>
            <a:pPr marL="285750" indent="-285750" algn="just">
              <a:buFont typeface="Arial" panose="020B0604020202020204" pitchFamily="34" charset="0"/>
              <a:buChar char="•"/>
            </a:pPr>
            <a:r>
              <a:rPr lang="en-GB" sz="1500" dirty="0">
                <a:solidFill>
                  <a:schemeClr val="tx1"/>
                </a:solidFill>
                <a:latin typeface="+mj-lt"/>
                <a:cs typeface="+mj-lt"/>
              </a:rPr>
              <a:t>World-wide </a:t>
            </a:r>
            <a:r>
              <a:rPr lang="en-GB" sz="1500" b="1" dirty="0">
                <a:solidFill>
                  <a:schemeClr val="tx1"/>
                </a:solidFill>
                <a:latin typeface="+mj-lt"/>
                <a:cs typeface="+mj-lt"/>
              </a:rPr>
              <a:t>print and ebook distribution</a:t>
            </a:r>
            <a:r>
              <a:rPr lang="en-GB" sz="1500" dirty="0">
                <a:solidFill>
                  <a:schemeClr val="tx1"/>
                </a:solidFill>
                <a:latin typeface="+mj-lt"/>
                <a:cs typeface="+mj-lt"/>
              </a:rPr>
              <a:t>.</a:t>
            </a:r>
          </a:p>
        </p:txBody>
      </p:sp>
      <p:sp>
        <p:nvSpPr>
          <p:cNvPr id="9" name="Subtitle 2"/>
          <p:cNvSpPr txBox="1"/>
          <p:nvPr/>
        </p:nvSpPr>
        <p:spPr>
          <a:xfrm>
            <a:off x="108585" y="5913120"/>
            <a:ext cx="11976100" cy="547370"/>
          </a:xfrm>
          <a:prstGeom prst="rect">
            <a:avLst/>
          </a:prstGeom>
        </p:spPr>
        <p:txBody>
          <a:bodyPr vert="horz" lIns="91440" tIns="45720" rIns="91440" bIns="45720" rtlCol="0"/>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1800" b="1" dirty="0">
                <a:solidFill>
                  <a:schemeClr val="accent5">
                    <a:lumMod val="75000"/>
                  </a:schemeClr>
                </a:solidFill>
                <a:latin typeface="+mj-ea"/>
                <a:cs typeface="+mj-ea"/>
              </a:rPr>
              <a:t>Visit www.openbookpublishers.com</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1395" y="5447030"/>
            <a:ext cx="826770" cy="1292225"/>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223</Words>
  <Application>Microsoft Macintosh PowerPoint</Application>
  <PresentationFormat>Widescreen</PresentationFormat>
  <Paragraphs>15</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dc:creator>
  <cp:lastModifiedBy>Lucy Barnes</cp:lastModifiedBy>
  <cp:revision>7</cp:revision>
  <dcterms:created xsi:type="dcterms:W3CDTF">2019-10-09T16:30:00Z</dcterms:created>
  <dcterms:modified xsi:type="dcterms:W3CDTF">2024-02-09T13:09:01Z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11DDC3B2FD654CAFA3615D93A372680D</vt:lpwstr>
  </property>
  <property fmtid="{D5CDD505-2E9C-101B-9397-08002B2CF9AE}" pid="3" name="KSOProductBuildVer">
    <vt:lpwstr>2057-11.2.0.10265</vt:lpwstr>
  </property>
</Properties>
</file>