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706245" y="2371725"/>
            <a:ext cx="8775065" cy="2581910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</a:pPr>
            <a:r>
              <a:rPr lang="en-GB" sz="1400" dirty="0" smtClean="0">
                <a:latin typeface="+mj-lt"/>
                <a:cs typeface="+mj-lt"/>
              </a:rPr>
              <a:t>If you're tired of paywalls, library late return fees, or simply want to access the latest high-quality research publications, you can read and download our books for free at www.openbookpublishers.com.</a:t>
            </a:r>
            <a:endParaRPr lang="en-GB" sz="1400" dirty="0" smtClean="0">
              <a:latin typeface="+mj-lt"/>
              <a:cs typeface="+mj-lt"/>
            </a:endParaRPr>
          </a:p>
          <a:p>
            <a:pPr algn="l">
              <a:buFont typeface="Arial" panose="020B0604020202020204" pitchFamily="34" charset="0"/>
            </a:pPr>
            <a:endParaRPr lang="en-GB" sz="1400" dirty="0" smtClean="0">
              <a:latin typeface="+mj-lt"/>
              <a:cs typeface="+mj-l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sz="1400" b="1" dirty="0" smtClean="0">
                <a:latin typeface="+mj-lt"/>
                <a:cs typeface="+mj-lt"/>
              </a:rPr>
              <a:t>Award-winnin</a:t>
            </a:r>
            <a:r>
              <a:rPr lang="en-GB" sz="1400" dirty="0" smtClean="0">
                <a:latin typeface="+mj-lt"/>
                <a:cs typeface="+mj-lt"/>
              </a:rPr>
              <a:t>g books.</a:t>
            </a:r>
            <a:endParaRPr lang="en-GB" sz="1400" dirty="0" smtClean="0">
              <a:latin typeface="+mj-lt"/>
              <a:cs typeface="+mj-l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+mj-lt"/>
                <a:cs typeface="+mj-lt"/>
              </a:rPr>
              <a:t>Engaging multimedia formats.</a:t>
            </a:r>
            <a:endParaRPr lang="en-GB" sz="1400" dirty="0" smtClean="0">
              <a:latin typeface="+mj-lt"/>
              <a:cs typeface="+mj-l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+mj-lt"/>
                <a:cs typeface="+mj-lt"/>
              </a:rPr>
              <a:t>Print and share: our titles are free to embed in other websites, to share and to re-use, through </a:t>
            </a:r>
            <a:r>
              <a:rPr lang="en-GB" sz="1400" b="1" dirty="0" smtClean="0">
                <a:latin typeface="+mj-lt"/>
                <a:cs typeface="+mj-lt"/>
              </a:rPr>
              <a:t>Creative Commons licences</a:t>
            </a:r>
            <a:r>
              <a:rPr lang="en-GB" sz="1400" dirty="0" smtClean="0">
                <a:latin typeface="+mj-lt"/>
                <a:cs typeface="+mj-lt"/>
              </a:rPr>
              <a:t>.</a:t>
            </a:r>
            <a:endParaRPr lang="en-GB" sz="1400" dirty="0" smtClean="0">
              <a:latin typeface="+mj-lt"/>
              <a:cs typeface="+mj-l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+mj-lt"/>
                <a:cs typeface="+mj-lt"/>
              </a:rPr>
              <a:t>Innovative publications: benefit from the full range of </a:t>
            </a:r>
            <a:r>
              <a:rPr lang="en-GB" sz="1400" b="1" dirty="0" smtClean="0">
                <a:latin typeface="+mj-lt"/>
                <a:cs typeface="+mj-lt"/>
              </a:rPr>
              <a:t>supplementary and embedded content</a:t>
            </a:r>
            <a:r>
              <a:rPr lang="en-GB" sz="1400" dirty="0" smtClean="0">
                <a:latin typeface="+mj-lt"/>
                <a:cs typeface="+mj-lt"/>
              </a:rPr>
              <a:t> for all our editions!</a:t>
            </a:r>
            <a:endParaRPr lang="en-GB" sz="1400" dirty="0" smtClean="0">
              <a:latin typeface="+mj-lt"/>
              <a:cs typeface="+mj-l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+mj-lt"/>
                <a:cs typeface="+mj-lt"/>
              </a:rPr>
              <a:t>Textbooks, monographs and edited collections.</a:t>
            </a:r>
            <a:endParaRPr lang="en-GB" sz="1400" dirty="0" smtClean="0">
              <a:latin typeface="+mj-lt"/>
              <a:cs typeface="+mj-l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sz="1400" b="1" smtClean="0">
                <a:solidFill>
                  <a:schemeClr val="accent5">
                    <a:lumMod val="75000"/>
                  </a:schemeClr>
                </a:solidFill>
                <a:latin typeface="+mj-lt"/>
                <a:cs typeface="+mj-lt"/>
              </a:rPr>
              <a:t>FREE</a:t>
            </a:r>
            <a:r>
              <a:rPr lang="en-GB" sz="1400" b="1" smtClean="0">
                <a:latin typeface="+mj-lt"/>
                <a:cs typeface="+mj-lt"/>
              </a:rPr>
              <a:t> </a:t>
            </a:r>
            <a:r>
              <a:rPr lang="en-GB" sz="14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+mj-lt"/>
              </a:rPr>
              <a:t>to read and download!</a:t>
            </a:r>
            <a:endParaRPr lang="en-GB" sz="1400" b="1" dirty="0" smtClean="0">
              <a:solidFill>
                <a:schemeClr val="accent5">
                  <a:lumMod val="75000"/>
                </a:schemeClr>
              </a:solidFill>
              <a:latin typeface="+mj-lt"/>
              <a:cs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550" y="494030"/>
            <a:ext cx="4655820" cy="1238250"/>
          </a:xfrm>
          <a:prstGeom prst="rect">
            <a:avLst/>
          </a:prstGeom>
        </p:spPr>
      </p:pic>
      <p:sp>
        <p:nvSpPr>
          <p:cNvPr id="6" name="Subtitle 2"/>
          <p:cNvSpPr txBox="1"/>
          <p:nvPr/>
        </p:nvSpPr>
        <p:spPr>
          <a:xfrm>
            <a:off x="107950" y="5819775"/>
            <a:ext cx="11976100" cy="5473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smtClean="0">
                <a:solidFill>
                  <a:schemeClr val="accent5">
                    <a:lumMod val="75000"/>
                  </a:schemeClr>
                </a:solidFill>
                <a:latin typeface="+mj-ea"/>
                <a:cs typeface="+mj-ea"/>
              </a:rPr>
              <a:t>Visit www.openbookpublishers.com</a:t>
            </a:r>
            <a:endParaRPr lang="en-GB" sz="1800" b="1" dirty="0" smtClean="0">
              <a:solidFill>
                <a:schemeClr val="accent5">
                  <a:lumMod val="75000"/>
                </a:schemeClr>
              </a:solidFill>
              <a:latin typeface="+mj-ea"/>
              <a:cs typeface="+mj-ea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395" y="5447030"/>
            <a:ext cx="826770" cy="1292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845" y="469900"/>
            <a:ext cx="4765675" cy="1266190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/>
        </p:nvSpPr>
        <p:spPr>
          <a:xfrm>
            <a:off x="1708785" y="2623185"/>
            <a:ext cx="8775065" cy="22040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Arial" panose="020B0604020202020204" pitchFamily="34" charset="0"/>
            </a:pPr>
            <a:r>
              <a:rPr lang="en-GB" sz="1400" dirty="0" smtClean="0">
                <a:latin typeface="+mj-lt"/>
                <a:cs typeface="+mj-lt"/>
              </a:rPr>
              <a:t>Is your library is a member of Open Book Publishers? If so, by visiting our website on your university network you can also:</a:t>
            </a:r>
            <a:endParaRPr lang="en-GB" sz="1400" dirty="0" smtClean="0">
              <a:latin typeface="+mj-lt"/>
              <a:cs typeface="+mj-l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sz="1400" b="1" dirty="0" smtClean="0">
                <a:latin typeface="+mj-lt"/>
                <a:cs typeface="+mj-lt"/>
              </a:rPr>
              <a:t>Download for free </a:t>
            </a:r>
            <a:r>
              <a:rPr lang="en-GB" sz="1400" dirty="0" smtClean="0">
                <a:latin typeface="+mj-lt"/>
                <a:cs typeface="+mj-lt"/>
              </a:rPr>
              <a:t>the full range of formatted digital editions (pdf, epub, mobi, XML). Any student, faculty member or alumnus registered with the member library/university could freely download any digital edition of any title from our website. </a:t>
            </a:r>
            <a:endParaRPr lang="en-GB" sz="1400" dirty="0" smtClean="0">
              <a:latin typeface="+mj-lt"/>
              <a:cs typeface="+mj-l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+mj-lt"/>
                <a:cs typeface="+mj-lt"/>
              </a:rPr>
              <a:t>Enjoy a </a:t>
            </a:r>
            <a:r>
              <a:rPr lang="en-GB" sz="1400" b="1" dirty="0" smtClean="0">
                <a:latin typeface="+mj-lt"/>
                <a:cs typeface="+mj-lt"/>
              </a:rPr>
              <a:t>15% discount</a:t>
            </a:r>
            <a:r>
              <a:rPr lang="en-GB" sz="1400" dirty="0" smtClean="0">
                <a:latin typeface="+mj-lt"/>
                <a:cs typeface="+mj-lt"/>
              </a:rPr>
              <a:t> on paper copies purchased through our website.</a:t>
            </a:r>
            <a:endParaRPr lang="en-GB" sz="1400" dirty="0" smtClean="0">
              <a:latin typeface="+mj-lt"/>
              <a:cs typeface="+mj-lt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+mj-lt"/>
                <a:cs typeface="+mj-lt"/>
              </a:rPr>
              <a:t>Receive a</a:t>
            </a:r>
            <a:r>
              <a:rPr lang="en-GB" sz="1400" b="1" dirty="0" smtClean="0">
                <a:latin typeface="+mj-lt"/>
                <a:cs typeface="+mj-lt"/>
              </a:rPr>
              <a:t> 20% discount</a:t>
            </a:r>
            <a:r>
              <a:rPr lang="en-GB" sz="1400" dirty="0" smtClean="0">
                <a:latin typeface="+mj-lt"/>
                <a:cs typeface="+mj-lt"/>
              </a:rPr>
              <a:t> on setup charges for all customised editions.</a:t>
            </a:r>
            <a:endParaRPr lang="en-GB" sz="1400" dirty="0" smtClean="0">
              <a:latin typeface="+mj-lt"/>
              <a:cs typeface="+mj-lt"/>
            </a:endParaRPr>
          </a:p>
          <a:p>
            <a:pPr marL="285750" indent="-285750" algn="ctr">
              <a:buFont typeface="Arial" panose="020B0604020202020204" pitchFamily="34" charset="0"/>
            </a:pPr>
            <a:r>
              <a:rPr lang="en-GB" sz="1400" dirty="0" smtClean="0">
                <a:latin typeface="+mj-lt"/>
                <a:cs typeface="+mj-lt"/>
              </a:rPr>
              <a:t>Enjoy all the resources we offer to help you with every step of your research!</a:t>
            </a:r>
            <a:endParaRPr lang="en-GB" sz="1400" dirty="0" smtClean="0">
              <a:latin typeface="+mj-lt"/>
              <a:cs typeface="+mj-lt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107950" y="5819775"/>
            <a:ext cx="11976100" cy="5473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smtClean="0">
                <a:solidFill>
                  <a:schemeClr val="accent5">
                    <a:lumMod val="75000"/>
                  </a:schemeClr>
                </a:solidFill>
                <a:latin typeface="+mj-ea"/>
                <a:cs typeface="+mj-ea"/>
              </a:rPr>
              <a:t>Visit www.openbookpublishers.com</a:t>
            </a:r>
            <a:endParaRPr lang="en-GB" sz="1800" b="1" dirty="0" smtClean="0">
              <a:solidFill>
                <a:schemeClr val="accent5">
                  <a:lumMod val="75000"/>
                </a:schemeClr>
              </a:solidFill>
              <a:latin typeface="+mj-ea"/>
              <a:cs typeface="+mj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395" y="5447030"/>
            <a:ext cx="826770" cy="12922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1202</Words>
  <Application>WPS Presentation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SimSun</vt:lpstr>
      <vt:lpstr>Wingdings</vt:lpstr>
      <vt:lpstr>Calibri</vt:lpstr>
      <vt:lpstr>Microsoft YaHei</vt:lpstr>
      <vt:lpstr>Arial Unicode MS</vt:lpstr>
      <vt:lpstr>Calibri Light</vt:lpstr>
      <vt:lpstr>Palatino Linotype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</dc:creator>
  <cp:lastModifiedBy>Laura</cp:lastModifiedBy>
  <cp:revision>4</cp:revision>
  <dcterms:created xsi:type="dcterms:W3CDTF">2019-10-09T16:30:00Z</dcterms:created>
  <dcterms:modified xsi:type="dcterms:W3CDTF">2021-08-31T11:13:14Z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50D37107538F453C8E04E69AB4A135AA</vt:lpwstr>
  </property>
  <property fmtid="{D5CDD505-2E9C-101B-9397-08002B2CF9AE}" pid="3" name="KSOProductBuildVer">
    <vt:lpwstr>2057-11.2.0.10265</vt:lpwstr>
  </property>
</Properties>
</file>