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7F2F7-7D2F-4C92-8CC9-BD6FB20A78B9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88927D-0D5C-48A0-84D4-8FC2AB114DB6}" type="slidenum">
              <a:rPr lang="en-GB" smtClean="0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845" y="469900"/>
            <a:ext cx="4765675" cy="1266190"/>
          </a:xfrm>
          <a:prstGeom prst="rect">
            <a:avLst/>
          </a:prstGeom>
        </p:spPr>
      </p:pic>
      <p:sp>
        <p:nvSpPr>
          <p:cNvPr id="8" name="Subtitle 2"/>
          <p:cNvSpPr>
            <a:spLocks noGrp="1"/>
          </p:cNvSpPr>
          <p:nvPr/>
        </p:nvSpPr>
        <p:spPr>
          <a:xfrm>
            <a:off x="1708785" y="2206625"/>
            <a:ext cx="8775065" cy="22040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</a:pPr>
            <a:r>
              <a:rPr lang="en-GB" sz="12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+mj-lt"/>
              </a:rPr>
              <a:t>The Open Book Publishers' Library Membership Programme supports our award-winning Open Access monograph publishing programme. By joining the Programme, libraries and their users both support and benefit from OA publishing. </a:t>
            </a:r>
            <a:endParaRPr lang="en-GB" sz="1200" dirty="0" smtClean="0">
              <a:solidFill>
                <a:schemeClr val="accent1">
                  <a:lumMod val="75000"/>
                </a:schemeClr>
              </a:solidFill>
              <a:latin typeface="+mj-lt"/>
              <a:cs typeface="+mj-lt"/>
            </a:endParaRPr>
          </a:p>
          <a:p>
            <a:pPr algn="l">
              <a:buFont typeface="Arial" panose="020B0604020202020204" pitchFamily="34" charset="0"/>
            </a:pPr>
            <a:r>
              <a:rPr lang="en-GB" sz="1400" b="1" dirty="0" smtClean="0">
                <a:latin typeface="+mj-lt"/>
                <a:cs typeface="+mj-lt"/>
              </a:rPr>
              <a:t>Benefits</a:t>
            </a:r>
            <a:endParaRPr lang="en-GB" sz="1400" b="1" dirty="0" smtClean="0">
              <a:latin typeface="+mj-lt"/>
              <a:cs typeface="+mj-lt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GB" sz="1200" dirty="0" smtClean="0">
                <a:latin typeface="+mj-lt"/>
                <a:cs typeface="+mj-lt"/>
              </a:rPr>
              <a:t>Download for free the full range of formatted digital editions (pdf, epub, mobi, XML). </a:t>
            </a:r>
            <a:endParaRPr lang="en-GB" sz="1200" dirty="0" smtClean="0">
              <a:latin typeface="+mj-lt"/>
              <a:cs typeface="+mj-lt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GB" sz="1200" dirty="0" smtClean="0">
                <a:latin typeface="+mj-lt"/>
                <a:cs typeface="+mj-lt"/>
              </a:rPr>
              <a:t>Support the publication of at least 40 new high quality Open Access research monographs, and support the development and release of open source software to facilitate Open Access publishing.</a:t>
            </a:r>
            <a:endParaRPr lang="en-GB" sz="1200" dirty="0" smtClean="0">
              <a:latin typeface="+mj-lt"/>
              <a:cs typeface="+mj-lt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GB" sz="1200" dirty="0" smtClean="0">
                <a:latin typeface="+mj-lt"/>
                <a:cs typeface="+mj-lt"/>
              </a:rPr>
              <a:t>Upload any digital edition of our titles to the library's own digital repository or ebook collection to keep permanently. </a:t>
            </a:r>
            <a:endParaRPr lang="en-GB" sz="1200" dirty="0" smtClean="0">
              <a:latin typeface="+mj-lt"/>
              <a:cs typeface="+mj-lt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GB" sz="1200" dirty="0" smtClean="0">
                <a:latin typeface="+mj-lt"/>
                <a:cs typeface="+mj-lt"/>
              </a:rPr>
              <a:t>Receive a discount of 20% on any printed editions of titles purchased by the library itself, and 30% for bulk orders over £150.</a:t>
            </a:r>
            <a:endParaRPr lang="en-GB" sz="1200" dirty="0" smtClean="0">
              <a:latin typeface="+mj-lt"/>
              <a:cs typeface="+mj-lt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GB" sz="1200" dirty="0" smtClean="0">
                <a:latin typeface="+mj-lt"/>
                <a:cs typeface="+mj-lt"/>
              </a:rPr>
              <a:t>Receive a 20% discount on setup charges for all customised editions.</a:t>
            </a:r>
            <a:endParaRPr lang="en-GB" sz="1200" dirty="0" smtClean="0">
              <a:latin typeface="+mj-lt"/>
              <a:cs typeface="+mj-lt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GB" sz="1200" dirty="0" smtClean="0">
                <a:latin typeface="+mj-lt"/>
                <a:cs typeface="+mj-lt"/>
              </a:rPr>
              <a:t>Provide a 15% discount to any registered member of the university library (staff/student/alumnus) on the sales of any printed edition of our titles, purchased from our website.</a:t>
            </a:r>
            <a:endParaRPr lang="en-GB" sz="1200" dirty="0" smtClean="0">
              <a:latin typeface="+mj-lt"/>
              <a:cs typeface="+mj-lt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GB" sz="1200" dirty="0" smtClean="0">
                <a:latin typeface="+mj-lt"/>
                <a:cs typeface="+mj-lt"/>
              </a:rPr>
              <a:t>Receive regular usage statistics.</a:t>
            </a:r>
            <a:endParaRPr lang="en-GB" sz="1200" dirty="0" smtClean="0">
              <a:latin typeface="+mj-lt"/>
              <a:cs typeface="+mj-lt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GB" sz="1200" dirty="0" smtClean="0">
                <a:latin typeface="+mj-lt"/>
                <a:cs typeface="+mj-lt"/>
              </a:rPr>
              <a:t>Download a complete set of MARC records for all OBP titles.</a:t>
            </a:r>
            <a:endParaRPr lang="en-GB" sz="1200" dirty="0" smtClean="0">
              <a:latin typeface="+mj-lt"/>
              <a:cs typeface="+mj-lt"/>
            </a:endParaRPr>
          </a:p>
        </p:txBody>
      </p:sp>
      <p:sp>
        <p:nvSpPr>
          <p:cNvPr id="9" name="Subtitle 2"/>
          <p:cNvSpPr txBox="1"/>
          <p:nvPr/>
        </p:nvSpPr>
        <p:spPr>
          <a:xfrm>
            <a:off x="108585" y="6087745"/>
            <a:ext cx="11976100" cy="5473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 smtClean="0">
                <a:solidFill>
                  <a:schemeClr val="accent5">
                    <a:lumMod val="75000"/>
                  </a:schemeClr>
                </a:solidFill>
                <a:latin typeface="+mj-ea"/>
                <a:cs typeface="+mj-ea"/>
              </a:rPr>
              <a:t>Visit www.openbookpublishers.com</a:t>
            </a:r>
            <a:endParaRPr lang="en-GB" sz="1800" b="1" dirty="0" smtClean="0">
              <a:solidFill>
                <a:schemeClr val="accent5">
                  <a:lumMod val="75000"/>
                </a:schemeClr>
              </a:solidFill>
              <a:latin typeface="+mj-ea"/>
              <a:cs typeface="+mj-ea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1395" y="5447030"/>
            <a:ext cx="826770" cy="12922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1125</Words>
  <Application>WPS Presentation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SimSun</vt:lpstr>
      <vt:lpstr>Wingdings</vt:lpstr>
      <vt:lpstr>Calibri Light</vt:lpstr>
      <vt:lpstr>Microsoft YaHei</vt:lpstr>
      <vt:lpstr>Arial Unicode MS</vt:lpstr>
      <vt:lpstr>Calibri</vt:lpstr>
      <vt:lpstr>Office Theme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Editor</dc:creator>
  <cp:lastModifiedBy>Laura</cp:lastModifiedBy>
  <cp:revision>6</cp:revision>
  <dcterms:created xsi:type="dcterms:W3CDTF">2019-10-09T16:30:00Z</dcterms:created>
  <dcterms:modified xsi:type="dcterms:W3CDTF">2022-02-01T11:16:02Z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8C04DC748907495B84EA611B3140A253</vt:lpwstr>
  </property>
  <property fmtid="{D5CDD505-2E9C-101B-9397-08002B2CF9AE}" pid="3" name="KSOProductBuildVer">
    <vt:lpwstr>2057-11.2.0.10463</vt:lpwstr>
  </property>
</Properties>
</file>