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4" r:id="rId2"/>
    <p:sldId id="354" r:id="rId3"/>
    <p:sldId id="305" r:id="rId4"/>
    <p:sldId id="331" r:id="rId5"/>
    <p:sldId id="341" r:id="rId6"/>
    <p:sldId id="335" r:id="rId7"/>
    <p:sldId id="333" r:id="rId8"/>
    <p:sldId id="351" r:id="rId9"/>
    <p:sldId id="350" r:id="rId10"/>
    <p:sldId id="355" r:id="rId11"/>
    <p:sldId id="352" r:id="rId12"/>
    <p:sldId id="342" r:id="rId13"/>
    <p:sldId id="357" r:id="rId14"/>
    <p:sldId id="35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pen Book Publishers Libraries" initials="OBPL" lastIdx="2" clrIdx="0">
    <p:extLst>
      <p:ext uri="{19B8F6BF-5375-455C-9EA6-DF929625EA0E}">
        <p15:presenceInfo xmlns:p15="http://schemas.microsoft.com/office/powerpoint/2012/main" userId="93ea96cbcc717c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85000" autoAdjust="0"/>
  </p:normalViewPr>
  <p:slideViewPr>
    <p:cSldViewPr snapToGrid="0">
      <p:cViewPr varScale="1">
        <p:scale>
          <a:sx n="62" d="100"/>
          <a:sy n="62" d="100"/>
        </p:scale>
        <p:origin x="821" y="4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6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475F8-3D75-42AF-AE7B-DE1D499C2926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E0604-A807-4515-A4FC-01C0FC1F2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8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41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7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LS – otherwise in-house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1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0402A-C280-DEFD-D694-273024E35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22691-862D-C307-4137-8F0E25B08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6902E-5D4A-76D5-8E59-FFCA46106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6DF8D-8714-B02B-5542-702E8520A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8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165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E0604-A807-4515-A4FC-01C0FC1F22A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4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4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6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43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0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8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66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70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81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58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9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841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44545-958C-444D-99FF-F848D72C355D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377B4-A294-487C-91D0-8492D200C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51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namu_attic?utm_content=creditCopyText&amp;utm_medium=referral&amp;utm_source=unsplash" TargetMode="External"/><Relationship Id="rId2" Type="http://schemas.openxmlformats.org/officeDocument/2006/relationships/hyperlink" Target="https://libereurope.eu/wp-content/uploads/Call-to-Action-for-Libraries-Improve-the-Discoverability-of-Open-Textbooks.-A-Step-By-Step-Guide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hyperlink" Target="https://unsplash.com/photos/brown-wooden-book-shelf-with-books-ux1iYpfnTqo?utm_content=creditCopyText&amp;utm_medium=referral&amp;utm_source=unsplas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writing-bucket-list-on-book-RLw-UC03Gwc?utm_content=creditCopyText&amp;utm_medium=referral&amp;utm_source=unsplash" TargetMode="External"/><Relationship Id="rId2" Type="http://schemas.openxmlformats.org/officeDocument/2006/relationships/hyperlink" Target="https://unsplash.com/@glenncarstenspeters?utm_content=creditCopyText&amp;utm_medium=referral&amp;utm_source=unsplash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atinamagazine.org/content/author-danny-kingsley?authorPage=true" TargetMode="Externa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mountains-under-white-clouds-during-daytime-qVIW4qBAZ8Y?utm_content=creditCopyText&amp;utm_medium=referral&amp;utm_source=unsplash" TargetMode="External"/><Relationship Id="rId2" Type="http://schemas.openxmlformats.org/officeDocument/2006/relationships/hyperlink" Target="https://unsplash.com/@smalezan?utm_content=creditCopyText&amp;utm_medium=referral&amp;utm_source=unsplas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man-in-black-suit-holding-magnifying-glass-LPylXWfMpgE?utm_content=creditCopyText&amp;utm_medium=referral&amp;utm_source=unsplash" TargetMode="External"/><Relationship Id="rId2" Type="http://schemas.openxmlformats.org/officeDocument/2006/relationships/hyperlink" Target="https://unsplash.com/@alisvisuals?utm_content=creditCopyText&amp;utm_medium=referral&amp;utm_source=unsplas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man-in-a-black-shirt-is-holding-his-head-5itE3YjbHbs?utm_content=creditCopyText&amp;utm_medium=referral&amp;utm_source=unsplash" TargetMode="External"/><Relationship Id="rId2" Type="http://schemas.openxmlformats.org/officeDocument/2006/relationships/hyperlink" Target="https://unsplash.com/@seyce?utm_content=creditCopyText&amp;utm_medium=referral&amp;utm_source=unsplas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Logo for Open Book Publishers">
            <a:extLst>
              <a:ext uri="{FF2B5EF4-FFF2-40B4-BE49-F238E27FC236}">
                <a16:creationId xmlns:a16="http://schemas.microsoft.com/office/drawing/2014/main" id="{69F420C5-BE16-48AC-A024-F4E9FFC5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77" y="6117198"/>
            <a:ext cx="2074681" cy="55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61A61-6E22-49B5-9892-10C445ADE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27" y="-1454402"/>
            <a:ext cx="12377640" cy="35911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C1BF47-2B51-493C-8888-5ED74A1D1655}"/>
              </a:ext>
            </a:extLst>
          </p:cNvPr>
          <p:cNvSpPr txBox="1">
            <a:spLocks/>
          </p:cNvSpPr>
          <p:nvPr/>
        </p:nvSpPr>
        <p:spPr>
          <a:xfrm>
            <a:off x="838200" y="2584645"/>
            <a:ext cx="10515600" cy="888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Making OA Textbooks a Reality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73FB1-A967-07E1-C510-96B193405357}"/>
              </a:ext>
            </a:extLst>
          </p:cNvPr>
          <p:cNvSpPr txBox="1"/>
          <p:nvPr/>
        </p:nvSpPr>
        <p:spPr>
          <a:xfrm>
            <a:off x="985660" y="3920676"/>
            <a:ext cx="102184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latin typeface="Corbel" panose="020B0503020204020204" pitchFamily="34" charset="0"/>
              </a:rPr>
              <a:t>Rupert Gatti </a:t>
            </a:r>
          </a:p>
          <a:p>
            <a:pPr algn="ctr"/>
            <a:r>
              <a:rPr lang="en-GB" sz="4800" b="1" dirty="0">
                <a:solidFill>
                  <a:srgbClr val="0070C0"/>
                </a:solidFill>
                <a:latin typeface="Corbel" panose="020B0503020204020204" pitchFamily="34" charset="0"/>
              </a:rPr>
              <a:t>Open Book Publishers</a:t>
            </a:r>
            <a:endParaRPr lang="en-GB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74DAF-600A-411C-82AB-0D0DFED51BA6}"/>
              </a:ext>
            </a:extLst>
          </p:cNvPr>
          <p:cNvSpPr txBox="1"/>
          <p:nvPr/>
        </p:nvSpPr>
        <p:spPr>
          <a:xfrm>
            <a:off x="2927475" y="5938198"/>
            <a:ext cx="6337043" cy="672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</a:rPr>
              <a:t>www.openbookpublishers.com</a:t>
            </a:r>
          </a:p>
        </p:txBody>
      </p:sp>
      <p:pic>
        <p:nvPicPr>
          <p:cNvPr id="1026" name="Picture 2" descr="CC BY Licence logo">
            <a:extLst>
              <a:ext uri="{FF2B5EF4-FFF2-40B4-BE49-F238E27FC236}">
                <a16:creationId xmlns:a16="http://schemas.microsoft.com/office/drawing/2014/main" id="{6B3CB453-5202-DD25-8626-5F31213B4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2" y="6184759"/>
            <a:ext cx="1376496" cy="48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8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740012-7C85-993C-0515-5FEB87A91EA3}"/>
              </a:ext>
            </a:extLst>
          </p:cNvPr>
          <p:cNvSpPr txBox="1">
            <a:spLocks/>
          </p:cNvSpPr>
          <p:nvPr/>
        </p:nvSpPr>
        <p:spPr>
          <a:xfrm>
            <a:off x="596832" y="37253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Discovery -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B3DB2-AB0D-2E30-A325-40A9B157B486}"/>
              </a:ext>
            </a:extLst>
          </p:cNvPr>
          <p:cNvSpPr txBox="1"/>
          <p:nvPr/>
        </p:nvSpPr>
        <p:spPr>
          <a:xfrm>
            <a:off x="256083" y="1035314"/>
            <a:ext cx="6906717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Curated OA textbook platforms such as:</a:t>
            </a:r>
          </a:p>
          <a:p>
            <a:pPr lvl="1"/>
            <a:r>
              <a:rPr lang="en-GB" sz="3200" dirty="0"/>
              <a:t>ME</a:t>
            </a:r>
            <a:r>
              <a:rPr lang="en-GB" sz="3200" b="0" i="0" dirty="0">
                <a:effectLst/>
                <a:latin typeface="ui-sans-serif"/>
              </a:rPr>
              <a:t>RLOT,  Open Textbook Library, </a:t>
            </a:r>
            <a:br>
              <a:rPr lang="en-GB" sz="3200" b="0" i="0" dirty="0">
                <a:effectLst/>
                <a:latin typeface="ui-sans-serif"/>
              </a:rPr>
            </a:br>
            <a:r>
              <a:rPr lang="en-GB" sz="3200" b="0" i="0" dirty="0">
                <a:effectLst/>
                <a:latin typeface="ui-sans-serif"/>
              </a:rPr>
              <a:t>BC Campus </a:t>
            </a:r>
            <a:r>
              <a:rPr lang="en-GB" sz="3200" b="0" i="0" dirty="0" err="1">
                <a:effectLst/>
                <a:latin typeface="ui-sans-serif"/>
              </a:rPr>
              <a:t>OpenEd</a:t>
            </a:r>
            <a:r>
              <a:rPr lang="en-GB" sz="3200" dirty="0">
                <a:latin typeface="ui-sans-serif"/>
              </a:rPr>
              <a:t>, </a:t>
            </a:r>
            <a:r>
              <a:rPr lang="en-GB" sz="3200" b="0" i="0" dirty="0">
                <a:effectLst/>
                <a:latin typeface="ui-sans-serif"/>
              </a:rPr>
              <a:t>College Open Textbooks, OER Commons</a:t>
            </a:r>
            <a:endParaRPr lang="en-GB" sz="3200" dirty="0"/>
          </a:p>
          <a:p>
            <a:pPr>
              <a:spcBef>
                <a:spcPts val="1800"/>
              </a:spcBef>
            </a:pPr>
            <a:r>
              <a:rPr lang="en-GB" sz="3200" dirty="0"/>
              <a:t>Useful LIBER guide	</a:t>
            </a:r>
          </a:p>
          <a:p>
            <a:r>
              <a:rPr lang="en-GB" dirty="0">
                <a:hlinkClick r:id="rId2"/>
              </a:rPr>
              <a:t>https://libereurope.eu/wp-content/uploads/Call-to-Action-for-Libraries-Improve-the-Discoverability-of-Open-Textbooks.-A-Step-By-Step-Guide.pdf</a:t>
            </a:r>
            <a:endParaRPr lang="en-GB" sz="3200" dirty="0"/>
          </a:p>
          <a:p>
            <a:pPr>
              <a:spcBef>
                <a:spcPts val="2400"/>
              </a:spcBef>
            </a:pPr>
            <a:r>
              <a:rPr lang="en-GB" sz="3200" dirty="0"/>
              <a:t>Conclusion: </a:t>
            </a:r>
          </a:p>
          <a:p>
            <a:r>
              <a:rPr lang="en-GB" sz="3200" dirty="0"/>
              <a:t>Lecturers need support (from librarians)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F5C56D9-EA63-2766-977F-A9DB4989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733" y="665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Yury Nam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Unsplash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E5D0C-ECAC-BCB5-0802-73C04CCC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7" r="10123"/>
          <a:stretch/>
        </p:blipFill>
        <p:spPr>
          <a:xfrm>
            <a:off x="6976534" y="0"/>
            <a:ext cx="521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E5AD3B-8B1F-FAAC-0799-952947B14BFB}"/>
              </a:ext>
            </a:extLst>
          </p:cNvPr>
          <p:cNvSpPr txBox="1">
            <a:spLocks/>
          </p:cNvSpPr>
          <p:nvPr/>
        </p:nvSpPr>
        <p:spPr>
          <a:xfrm>
            <a:off x="596832" y="37253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Assessment/Adoption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B5C1C86-F170-2283-8074-809D3885D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735" y="665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Glenn Carstens-Peters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Unsplash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70D9CE0B-807C-8730-F6E0-19C7F6E9E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-1463" r="2649" b="1463"/>
          <a:stretch/>
        </p:blipFill>
        <p:spPr bwMode="auto">
          <a:xfrm>
            <a:off x="6942667" y="-159598"/>
            <a:ext cx="5367170" cy="701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A1B31-947D-6199-5D9B-63661318A11A}"/>
              </a:ext>
            </a:extLst>
          </p:cNvPr>
          <p:cNvSpPr txBox="1"/>
          <p:nvPr/>
        </p:nvSpPr>
        <p:spPr>
          <a:xfrm>
            <a:off x="325899" y="1117967"/>
            <a:ext cx="7124767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Issues for lecturer to consider:</a:t>
            </a:r>
          </a:p>
          <a:p>
            <a:pPr lvl="1"/>
            <a:r>
              <a:rPr lang="en-GB" sz="3200" dirty="0"/>
              <a:t>Initial filtering of possibilities</a:t>
            </a:r>
          </a:p>
          <a:p>
            <a:pPr lvl="1"/>
            <a:r>
              <a:rPr lang="en-GB" sz="3200" dirty="0"/>
              <a:t>Content: coverage and applicability</a:t>
            </a:r>
          </a:p>
          <a:p>
            <a:pPr lvl="1"/>
            <a:r>
              <a:rPr lang="en-GB" sz="3200" dirty="0"/>
              <a:t>Additional resources</a:t>
            </a:r>
          </a:p>
          <a:p>
            <a:pPr lvl="1"/>
            <a:r>
              <a:rPr lang="en-GB" sz="3200" dirty="0"/>
              <a:t>Ability to adapt text</a:t>
            </a:r>
          </a:p>
          <a:p>
            <a:pPr lvl="1"/>
            <a:r>
              <a:rPr lang="en-GB" sz="3200" dirty="0"/>
              <a:t>Strategy/Frequency of updates</a:t>
            </a:r>
          </a:p>
          <a:p>
            <a:pPr>
              <a:spcBef>
                <a:spcPts val="1800"/>
              </a:spcBef>
            </a:pPr>
            <a:r>
              <a:rPr lang="en-GB" sz="3200" dirty="0"/>
              <a:t>Difficult to observe the adoption of </a:t>
            </a:r>
            <a:br>
              <a:rPr lang="en-GB" sz="3200" dirty="0"/>
            </a:br>
            <a:r>
              <a:rPr lang="en-GB" sz="3200" dirty="0"/>
              <a:t>OA titles</a:t>
            </a:r>
          </a:p>
          <a:p>
            <a:pPr lvl="1"/>
            <a:r>
              <a:rPr lang="en-GB" sz="3200" dirty="0"/>
              <a:t>no reason for lectures/libraries to contact the publisher!</a:t>
            </a:r>
          </a:p>
          <a:p>
            <a:pPr lvl="1"/>
            <a:endParaRPr lang="en-GB" sz="3200" b="1" dirty="0">
              <a:solidFill>
                <a:srgbClr val="484848"/>
              </a:solidFill>
              <a:latin typeface="Inter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60262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60F23-754F-DB2C-F3A8-993020E0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0B3923-488D-B7CC-17BE-8C2F15A86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2101" y="-233479"/>
            <a:ext cx="12430125" cy="156990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E0F8F0-046F-7AEA-89AA-A0BC77803860}"/>
              </a:ext>
            </a:extLst>
          </p:cNvPr>
          <p:cNvSpPr txBox="1">
            <a:spLocks/>
          </p:cNvSpPr>
          <p:nvPr/>
        </p:nvSpPr>
        <p:spPr>
          <a:xfrm>
            <a:off x="422500" y="-237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Corbel" panose="020B0503020204020204" pitchFamily="34" charset="0"/>
              </a:rPr>
              <a:t>Conclusion: collaboration is key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DA0561-6FBC-F53F-97B7-01502866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00" y="1816457"/>
            <a:ext cx="7745554" cy="3244362"/>
          </a:xfrm>
          <a:ln w="25400"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Corbel" panose="020B0503020204020204" pitchFamily="34" charset="0"/>
              </a:rPr>
              <a:t>Supportive networks: knowledge-sharing, mutual support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Corbel" panose="020B0503020204020204" pitchFamily="34" charset="0"/>
              </a:rPr>
              <a:t>We can do more together than separately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Corbel" panose="020B0503020204020204" pitchFamily="34" charset="0"/>
              </a:rPr>
              <a:t>Collaboration between libraries, non-profit publishers, open infrastructures </a:t>
            </a:r>
          </a:p>
          <a:p>
            <a:pPr>
              <a:lnSpc>
                <a:spcPct val="150000"/>
              </a:lnSpc>
            </a:pPr>
            <a:r>
              <a:rPr lang="en-GB" sz="2400" dirty="0" err="1">
                <a:latin typeface="Corbel" panose="020B0503020204020204" pitchFamily="34" charset="0"/>
              </a:rPr>
              <a:t>Copim</a:t>
            </a:r>
            <a:r>
              <a:rPr lang="en-GB" sz="2400" dirty="0">
                <a:latin typeface="Corbel" panose="020B0503020204020204" pitchFamily="34" charset="0"/>
              </a:rPr>
              <a:t>: Non-profit, open infrastructure to support small to medium-sized publishers </a:t>
            </a:r>
          </a:p>
        </p:txBody>
      </p:sp>
      <p:pic>
        <p:nvPicPr>
          <p:cNvPr id="13" name="Picture 12" descr="Logo: Open Book Collective">
            <a:extLst>
              <a:ext uri="{FF2B5EF4-FFF2-40B4-BE49-F238E27FC236}">
                <a16:creationId xmlns:a16="http://schemas.microsoft.com/office/drawing/2014/main" id="{3AFA03E6-A1B0-D819-FA5E-E63BF18D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53" y="5530507"/>
            <a:ext cx="3196872" cy="928677"/>
          </a:xfrm>
          <a:prstGeom prst="rect">
            <a:avLst/>
          </a:prstGeom>
        </p:spPr>
      </p:pic>
      <p:pic>
        <p:nvPicPr>
          <p:cNvPr id="15" name="Picture 14" descr="Logo: Copim">
            <a:extLst>
              <a:ext uri="{FF2B5EF4-FFF2-40B4-BE49-F238E27FC236}">
                <a16:creationId xmlns:a16="http://schemas.microsoft.com/office/drawing/2014/main" id="{535C2AAB-F9EB-192E-F669-FA6A2F74B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85" y="5530507"/>
            <a:ext cx="2161271" cy="1031644"/>
          </a:xfrm>
          <a:prstGeom prst="rect">
            <a:avLst/>
          </a:prstGeom>
        </p:spPr>
      </p:pic>
      <p:pic>
        <p:nvPicPr>
          <p:cNvPr id="17" name="Picture 16" descr="Logo: Thoth Open Metadata">
            <a:extLst>
              <a:ext uri="{FF2B5EF4-FFF2-40B4-BE49-F238E27FC236}">
                <a16:creationId xmlns:a16="http://schemas.microsoft.com/office/drawing/2014/main" id="{114C7065-B456-E0E2-84DD-4D3A811E54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10" y="5530507"/>
            <a:ext cx="3311458" cy="986539"/>
          </a:xfrm>
          <a:prstGeom prst="rect">
            <a:avLst/>
          </a:prstGeom>
        </p:spPr>
      </p:pic>
      <p:pic>
        <p:nvPicPr>
          <p:cNvPr id="3" name="Picture 2" descr="Logo: Open Institutional Publishing Association">
            <a:extLst>
              <a:ext uri="{FF2B5EF4-FFF2-40B4-BE49-F238E27FC236}">
                <a16:creationId xmlns:a16="http://schemas.microsoft.com/office/drawing/2014/main" id="{92EA1849-A8A8-451B-1A70-12545D98C7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01" y="1747701"/>
            <a:ext cx="3583030" cy="873574"/>
          </a:xfrm>
          <a:prstGeom prst="rect">
            <a:avLst/>
          </a:prstGeom>
        </p:spPr>
      </p:pic>
      <p:pic>
        <p:nvPicPr>
          <p:cNvPr id="5" name="Picture 4" descr="Logo: ScholarLed">
            <a:extLst>
              <a:ext uri="{FF2B5EF4-FFF2-40B4-BE49-F238E27FC236}">
                <a16:creationId xmlns:a16="http://schemas.microsoft.com/office/drawing/2014/main" id="{B7E14690-3BFA-2D52-EF2C-E4EF80519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3" b="16647"/>
          <a:stretch/>
        </p:blipFill>
        <p:spPr>
          <a:xfrm>
            <a:off x="8683233" y="3032546"/>
            <a:ext cx="3159114" cy="961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662D40-50D4-D515-B95C-E610A345E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531" y="82082"/>
            <a:ext cx="853442" cy="938786"/>
          </a:xfrm>
          <a:prstGeom prst="rect">
            <a:avLst/>
          </a:prstGeom>
        </p:spPr>
      </p:pic>
      <p:pic>
        <p:nvPicPr>
          <p:cNvPr id="7" name="Picture 6" descr="Logo: Open Access Book Network">
            <a:extLst>
              <a:ext uri="{FF2B5EF4-FFF2-40B4-BE49-F238E27FC236}">
                <a16:creationId xmlns:a16="http://schemas.microsoft.com/office/drawing/2014/main" id="{A368C8EE-EB07-3F2E-1C09-CDABE5490A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15" y="4209793"/>
            <a:ext cx="1357857" cy="1104477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BB39BD-A2CF-7C4A-14C1-57E874A17A22}"/>
              </a:ext>
            </a:extLst>
          </p:cNvPr>
          <p:cNvSpPr txBox="1"/>
          <p:nvPr/>
        </p:nvSpPr>
        <p:spPr>
          <a:xfrm>
            <a:off x="10484490" y="4161866"/>
            <a:ext cx="135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OPEN ACCESS BOOK NETWORK</a:t>
            </a:r>
          </a:p>
        </p:txBody>
      </p:sp>
    </p:spTree>
    <p:extLst>
      <p:ext uri="{BB962C8B-B14F-4D97-AF65-F5344CB8AC3E}">
        <p14:creationId xmlns:p14="http://schemas.microsoft.com/office/powerpoint/2010/main" val="368165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A693-0909-1516-4313-BA466BD4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Collaboration needs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BA124-F009-ECAD-6482-7891B59E0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32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800" dirty="0"/>
              <a:t>Workshop last month in Salford identified three key initial questions we collectively need to address to start this process:</a:t>
            </a:r>
          </a:p>
          <a:p>
            <a:pPr rtl="0" fontAlgn="base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3800" b="1" i="0" u="none" strike="noStrike" dirty="0">
                <a:solidFill>
                  <a:srgbClr val="0070C0"/>
                </a:solidFill>
                <a:effectLst/>
              </a:rPr>
              <a:t>What content is already there? </a:t>
            </a:r>
            <a:br>
              <a:rPr lang="en-GB" sz="3800" b="1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3800" b="0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This involves mapping what is already available, making this more discoverable, and fostering a culture that embeds OA textbooks/OER and the adoption of open resources.</a:t>
            </a:r>
          </a:p>
          <a:p>
            <a:pPr rtl="0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800" b="1" i="0" u="none" strike="noStrike" dirty="0">
                <a:solidFill>
                  <a:srgbClr val="0070C0"/>
                </a:solidFill>
                <a:effectLst/>
              </a:rPr>
              <a:t>What is missing?</a:t>
            </a:r>
            <a:r>
              <a:rPr lang="en-GB" sz="3800" b="0" i="0" u="none" strike="noStrike" dirty="0">
                <a:solidFill>
                  <a:srgbClr val="0070C0"/>
                </a:solidFill>
                <a:effectLst/>
              </a:rPr>
              <a:t> </a:t>
            </a:r>
            <a:br>
              <a:rPr lang="en-GB" sz="3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3800" b="0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This involves identifying gaps and setting up pilot projects to create new or adapted OA textbooks and OER, and then encouraging the adoption and reuse of this content.</a:t>
            </a:r>
          </a:p>
          <a:p>
            <a:pPr rtl="0" fontAlgn="base"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800" b="1" dirty="0">
                <a:solidFill>
                  <a:srgbClr val="0070C0"/>
                </a:solidFill>
              </a:rPr>
              <a:t>W</a:t>
            </a:r>
            <a:r>
              <a:rPr lang="en-GB" sz="3800" b="1" i="0" u="none" strike="noStrike" dirty="0">
                <a:solidFill>
                  <a:srgbClr val="0070C0"/>
                </a:solidFill>
                <a:effectLst/>
              </a:rPr>
              <a:t>ho will coordinate this?</a:t>
            </a:r>
            <a:r>
              <a:rPr lang="en-GB" sz="3800" b="0" i="0" u="none" strike="noStrike" dirty="0">
                <a:solidFill>
                  <a:srgbClr val="0070C0"/>
                </a:solidFill>
                <a:effectLst/>
              </a:rPr>
              <a:t> </a:t>
            </a:r>
            <a:br>
              <a:rPr lang="en-GB" sz="3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3800" b="0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The </a:t>
            </a:r>
            <a:r>
              <a:rPr lang="en-GB" sz="3800" b="1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OEN UK Community of Practice</a:t>
            </a:r>
            <a:r>
              <a:rPr lang="en-GB" sz="3800" b="0" i="0" u="none" strike="noStrike" dirty="0">
                <a:solidFill>
                  <a:schemeClr val="tx2">
                    <a:lumMod val="75000"/>
                  </a:schemeClr>
                </a:solidFill>
                <a:effectLst/>
              </a:rPr>
              <a:t> was identified as a potential focus for collaboration and coordination around these activities.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0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C7C785-7EC4-B5C2-3151-EAC9E1E977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9812" y="1051452"/>
            <a:ext cx="368029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highlight>
                  <a:srgbClr val="FFFF00"/>
                </a:highlight>
                <a:latin typeface="Corbel" panose="020B0503020204020204" pitchFamily="34" charset="0"/>
              </a:rPr>
              <a:t>Call to Action!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5E3D-9BD7-FE43-DA48-54F7A510F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442" y="2851945"/>
            <a:ext cx="7929033" cy="7858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0070C0"/>
                </a:solidFill>
              </a:rPr>
              <a:t>What OA textbooks are presently being used in UK universities?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91E985B-AF24-BE59-014B-23CB989A5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94" y="763586"/>
            <a:ext cx="1946881" cy="14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E29DCE-BB64-DCC3-990E-0C429B8E8AE6}"/>
              </a:ext>
            </a:extLst>
          </p:cNvPr>
          <p:cNvSpPr txBox="1"/>
          <p:nvPr/>
        </p:nvSpPr>
        <p:spPr>
          <a:xfrm>
            <a:off x="1975442" y="4006055"/>
            <a:ext cx="884919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3200" b="1" dirty="0"/>
              <a:t>Librarians: </a:t>
            </a:r>
            <a:r>
              <a:rPr lang="en-GB" sz="3200" dirty="0"/>
              <a:t>How might you obtain that data within your university? – and then: </a:t>
            </a:r>
          </a:p>
          <a:p>
            <a:pPr>
              <a:spcBef>
                <a:spcPts val="1800"/>
              </a:spcBef>
            </a:pPr>
            <a:r>
              <a:rPr lang="en-GB" sz="3200" b="1" dirty="0"/>
              <a:t>Send a list to David Beales and the UK OEN</a:t>
            </a:r>
            <a:endParaRPr lang="en-GB" sz="3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2CDD84-608E-0288-A5C7-74536A6C2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7108" y="763586"/>
            <a:ext cx="1946881" cy="14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0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069" y="618794"/>
            <a:ext cx="10515600" cy="22515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  <a:t>Thank you for listening!</a:t>
            </a:r>
            <a:b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</a:br>
            <a: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  <a:t>Any questions…?</a:t>
            </a:r>
          </a:p>
        </p:txBody>
      </p:sp>
      <p:pic>
        <p:nvPicPr>
          <p:cNvPr id="4" name="Picture 1" descr="Logo: Open Book Publishers">
            <a:extLst>
              <a:ext uri="{FF2B5EF4-FFF2-40B4-BE49-F238E27FC236}">
                <a16:creationId xmlns:a16="http://schemas.microsoft.com/office/drawing/2014/main" id="{69F420C5-BE16-48AC-A024-F4E9FFC5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0" y="188783"/>
            <a:ext cx="2343600" cy="62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 descr="e-mail icon">
            <a:extLst>
              <a:ext uri="{FF2B5EF4-FFF2-40B4-BE49-F238E27FC236}">
                <a16:creationId xmlns:a16="http://schemas.microsoft.com/office/drawing/2014/main" id="{3B292CC0-B5EA-FF44-C0EE-E137D676A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6" y="3784424"/>
            <a:ext cx="558280" cy="558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EF7B30-E434-4148-B215-2A45DE40A432}"/>
              </a:ext>
            </a:extLst>
          </p:cNvPr>
          <p:cNvSpPr/>
          <p:nvPr/>
        </p:nvSpPr>
        <p:spPr>
          <a:xfrm>
            <a:off x="1532570" y="3793807"/>
            <a:ext cx="4603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</a:rPr>
              <a:t>rupert@openbookpublishers.com</a:t>
            </a:r>
          </a:p>
        </p:txBody>
      </p:sp>
      <p:pic>
        <p:nvPicPr>
          <p:cNvPr id="11" name="Picture 10" descr="Internet icon">
            <a:extLst>
              <a:ext uri="{FF2B5EF4-FFF2-40B4-BE49-F238E27FC236}">
                <a16:creationId xmlns:a16="http://schemas.microsoft.com/office/drawing/2014/main" id="{8480F811-AF87-4F4A-9A70-C9CFDF0A3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80" y="4481255"/>
            <a:ext cx="691897" cy="661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9EF605-FD3F-9F97-0B8F-FD744C98A190}"/>
              </a:ext>
            </a:extLst>
          </p:cNvPr>
          <p:cNvSpPr txBox="1"/>
          <p:nvPr/>
        </p:nvSpPr>
        <p:spPr>
          <a:xfrm>
            <a:off x="1636530" y="4581133"/>
            <a:ext cx="445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</a:rPr>
              <a:t>www.openbookpublishers.com</a:t>
            </a:r>
          </a:p>
        </p:txBody>
      </p:sp>
      <p:pic>
        <p:nvPicPr>
          <p:cNvPr id="3" name="Picture 2" descr="Bluesky icon">
            <a:extLst>
              <a:ext uri="{FF2B5EF4-FFF2-40B4-BE49-F238E27FC236}">
                <a16:creationId xmlns:a16="http://schemas.microsoft.com/office/drawing/2014/main" id="{9225F842-62BC-0F51-3076-7D08C53BA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80" y="5281229"/>
            <a:ext cx="691897" cy="701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369646-C290-98B7-9F8B-EF4B9EA942D3}"/>
              </a:ext>
            </a:extLst>
          </p:cNvPr>
          <p:cNvSpPr txBox="1"/>
          <p:nvPr/>
        </p:nvSpPr>
        <p:spPr>
          <a:xfrm>
            <a:off x="1636530" y="5361675"/>
            <a:ext cx="3338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</a:rPr>
              <a:t>@</a:t>
            </a:r>
            <a:r>
              <a:rPr lang="en-GB" sz="2400" dirty="0" err="1">
                <a:solidFill>
                  <a:srgbClr val="0070C0"/>
                </a:solidFill>
                <a:latin typeface="Corbel" panose="020B0503020204020204" pitchFamily="34" charset="0"/>
              </a:rPr>
              <a:t>rupertgatti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</a:rPr>
              <a:t>.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 pitchFamily="34" charset="0"/>
              </a:rPr>
              <a:t>bsky.social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7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AE1C-E2F6-C02A-5DAF-7E69C578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Overview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1DA3-A401-FF18-66F4-FFFA25635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Making OA Textbooks</a:t>
            </a:r>
          </a:p>
          <a:p>
            <a:pPr lvl="1"/>
            <a:r>
              <a:rPr lang="en-GB" dirty="0"/>
              <a:t>OBP intro</a:t>
            </a:r>
          </a:p>
          <a:p>
            <a:pPr lvl="1"/>
            <a:r>
              <a:rPr lang="en-GB" dirty="0"/>
              <a:t>Other UK based non-profit publishers</a:t>
            </a:r>
          </a:p>
          <a:p>
            <a:pPr>
              <a:spcBef>
                <a:spcPts val="1800"/>
              </a:spcBef>
            </a:pPr>
            <a:r>
              <a:rPr lang="en-GB" dirty="0"/>
              <a:t>Using OA Textbooks </a:t>
            </a:r>
          </a:p>
          <a:p>
            <a:pPr lvl="1"/>
            <a:r>
              <a:rPr lang="en-GB" dirty="0"/>
              <a:t>Discovery</a:t>
            </a:r>
          </a:p>
          <a:p>
            <a:pPr lvl="1"/>
            <a:r>
              <a:rPr lang="en-GB" dirty="0"/>
              <a:t>Adoption</a:t>
            </a:r>
          </a:p>
          <a:p>
            <a:pPr>
              <a:spcBef>
                <a:spcPts val="1800"/>
              </a:spcBef>
            </a:pPr>
            <a:r>
              <a:rPr lang="en-GB" dirty="0"/>
              <a:t>Conclusion</a:t>
            </a:r>
          </a:p>
          <a:p>
            <a:pPr lvl="1"/>
            <a:r>
              <a:rPr lang="en-GB" dirty="0"/>
              <a:t>Collaboration is the way ahead</a:t>
            </a:r>
          </a:p>
          <a:p>
            <a:pPr lvl="1"/>
            <a:r>
              <a:rPr lang="en-GB" dirty="0"/>
              <a:t>Call to Action!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F79291C-8951-E33B-6BC2-D91F7F0B2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334" y="65532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Slavcho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Malezan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Unsplash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8334B-0ABC-32BE-2D08-46D712880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91" y="0"/>
            <a:ext cx="4571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9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29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Open Book Publishers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298" y="1574979"/>
            <a:ext cx="5186299" cy="475256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rbel" panose="020B0503020204020204" pitchFamily="34" charset="0"/>
                <a:cs typeface="Palatino Linotype"/>
              </a:rPr>
              <a:t>Leading scholar-led, non-profit Open Access press</a:t>
            </a:r>
            <a:br>
              <a:rPr lang="en-GB" sz="2400" dirty="0">
                <a:latin typeface="Corbel" panose="020B0503020204020204" pitchFamily="34" charset="0"/>
                <a:cs typeface="Palatino Linotype"/>
              </a:rPr>
            </a:br>
            <a:endParaRPr lang="en-GB" sz="2400" dirty="0">
              <a:latin typeface="Corbel" panose="020B0503020204020204" pitchFamily="34" charset="0"/>
              <a:cs typeface="Palatino Linotype"/>
            </a:endParaRPr>
          </a:p>
          <a:p>
            <a:r>
              <a:rPr lang="en-GB" sz="2400" dirty="0">
                <a:latin typeface="Corbel" panose="020B0503020204020204" pitchFamily="34" charset="0"/>
                <a:cs typeface="Palatino Linotype"/>
              </a:rPr>
              <a:t>15+ years’ experience</a:t>
            </a:r>
            <a:br>
              <a:rPr lang="en-GB" sz="2400" dirty="0">
                <a:latin typeface="Corbel" panose="020B0503020204020204" pitchFamily="34" charset="0"/>
                <a:cs typeface="Palatino Linotype"/>
              </a:rPr>
            </a:br>
            <a:endParaRPr lang="en-GB" sz="2400" dirty="0">
              <a:latin typeface="Corbel" panose="020B0503020204020204" pitchFamily="34" charset="0"/>
              <a:cs typeface="Palatino Linotype"/>
            </a:endParaRPr>
          </a:p>
          <a:p>
            <a:r>
              <a:rPr lang="en-GB" sz="2400" dirty="0">
                <a:latin typeface="Corbel" panose="020B0503020204020204" pitchFamily="34" charset="0"/>
                <a:cs typeface="Palatino Linotype"/>
              </a:rPr>
              <a:t>Mission-driven: make high-quality research freely available everywhere</a:t>
            </a:r>
          </a:p>
          <a:p>
            <a:pPr marL="0" indent="0">
              <a:buNone/>
            </a:pPr>
            <a:endParaRPr lang="en-GB" sz="2400" dirty="0">
              <a:latin typeface="Corbel" panose="020B0503020204020204" pitchFamily="34" charset="0"/>
              <a:cs typeface="Palatino Linotype"/>
            </a:endParaRP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cs typeface="Palatino Linotype"/>
              </a:rPr>
              <a:t>No charges to readers </a:t>
            </a:r>
            <a:r>
              <a:rPr lang="en-GB" sz="2400" b="1" u="sng" dirty="0">
                <a:solidFill>
                  <a:schemeClr val="accent1">
                    <a:lumMod val="75000"/>
                  </a:schemeClr>
                </a:solidFill>
                <a:latin typeface="Corbel" panose="020B0503020204020204" pitchFamily="34" charset="0"/>
                <a:cs typeface="Palatino Linotype"/>
              </a:rPr>
              <a:t>or authors</a:t>
            </a:r>
            <a:endParaRPr lang="en-GB" sz="2400" u="sng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Corbel" panose="020B0503020204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9F420C5-BE16-48AC-A024-F4E9FFC50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0" y="188783"/>
            <a:ext cx="2343600" cy="62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image of the three founding Open Book Publisher Directors">
            <a:extLst>
              <a:ext uri="{FF2B5EF4-FFF2-40B4-BE49-F238E27FC236}">
                <a16:creationId xmlns:a16="http://schemas.microsoft.com/office/drawing/2014/main" id="{6BA2D142-F47C-4251-A4A1-223A518CC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408" y="1424354"/>
            <a:ext cx="4200965" cy="327532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96825E9-17BB-2473-1D59-60B45291FE4D}"/>
              </a:ext>
            </a:extLst>
          </p:cNvPr>
          <p:cNvSpPr txBox="1">
            <a:spLocks/>
          </p:cNvSpPr>
          <p:nvPr/>
        </p:nvSpPr>
        <p:spPr>
          <a:xfrm>
            <a:off x="7250193" y="4729373"/>
            <a:ext cx="3226464" cy="394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latin typeface="Corbel" panose="020B0503020204020204" pitchFamily="34" charset="0"/>
              </a:rPr>
              <a:t>Rupert Gatti, William St Clair and Alessandra Tosi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3F986-BA90-799A-D562-3BBB714D2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0338" y="5814641"/>
            <a:ext cx="12335607" cy="1210413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7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FFBEC0-4A14-5E0C-FB38-7DD7F0A4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381257" cy="8085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97" y="-105090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70C0"/>
                </a:solidFill>
                <a:latin typeface="Corbel" panose="020B0503020204020204" pitchFamily="34" charset="0"/>
              </a:rPr>
              <a:t>Our books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3F986-BA90-799A-D562-3BBB714D2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803" y="1076787"/>
            <a:ext cx="8893870" cy="605214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597" y="1220473"/>
            <a:ext cx="8893870" cy="5772994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Over 400 titles published – of which 33 are textbooks</a:t>
            </a:r>
          </a:p>
          <a:p>
            <a:endParaRPr lang="en-GB" sz="2400" dirty="0">
              <a:solidFill>
                <a:schemeClr val="bg1"/>
              </a:solidFill>
              <a:latin typeface="Corbel" panose="020B0503020204020204" pitchFamily="34" charset="0"/>
              <a:cs typeface="Palatino Linotype"/>
            </a:endParaRPr>
          </a:p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Publishing 50 peer-reviewed books per year</a:t>
            </a:r>
            <a:b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</a:br>
            <a:endParaRPr lang="en-GB" sz="2400" dirty="0">
              <a:solidFill>
                <a:schemeClr val="bg1"/>
              </a:solidFill>
              <a:latin typeface="Corbel" panose="020B0503020204020204" pitchFamily="34" charset="0"/>
              <a:cs typeface="Palatino Linotype"/>
            </a:endParaRPr>
          </a:p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Blind peer-review process: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Proposals reviewed by Managing Editor and Board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Full manuscript sent to at least two expert reviewers</a:t>
            </a:r>
            <a:b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</a:br>
            <a:endParaRPr lang="en-GB" sz="2000" dirty="0">
              <a:solidFill>
                <a:schemeClr val="bg1"/>
              </a:solidFill>
              <a:latin typeface="Corbel" panose="020B0503020204020204" pitchFamily="34" charset="0"/>
              <a:cs typeface="Palatino Linotype"/>
            </a:endParaRPr>
          </a:p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All immediate OA: 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No embargo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Creative Commons licence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  <a:t>Free PDF, HTML editions; paid-for paperback, hardback, EPUB</a:t>
            </a:r>
            <a:b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  <a:cs typeface="Palatino Linotype"/>
              </a:rPr>
            </a:br>
            <a:endParaRPr lang="en-GB" sz="2000" dirty="0">
              <a:solidFill>
                <a:schemeClr val="bg1"/>
              </a:solidFill>
              <a:latin typeface="Corbel" panose="020B0503020204020204" pitchFamily="34" charset="0"/>
              <a:cs typeface="Palatino Linotype"/>
            </a:endParaRPr>
          </a:p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</a:rPr>
              <a:t>Accessed worldwide </a:t>
            </a:r>
            <a:r>
              <a:rPr lang="en-GB" sz="2400" b="1" dirty="0">
                <a:solidFill>
                  <a:schemeClr val="bg1"/>
                </a:solidFill>
                <a:latin typeface="Corbel" panose="020B0503020204020204" pitchFamily="34" charset="0"/>
              </a:rPr>
              <a:t>over 80,000 times each month</a:t>
            </a:r>
            <a:br>
              <a:rPr lang="en-GB" sz="24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endParaRPr lang="en-GB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orbel" panose="020B0503020204020204" pitchFamily="34" charset="0"/>
              </a:rPr>
              <a:t>Available via open platforms and sales routes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</a:rPr>
              <a:t>Google Scholar, OAPEN, Open Edition etc</a:t>
            </a:r>
          </a:p>
          <a:p>
            <a:pPr lvl="1"/>
            <a:r>
              <a:rPr lang="en-GB" sz="2000" dirty="0">
                <a:solidFill>
                  <a:schemeClr val="bg1"/>
                </a:solidFill>
                <a:latin typeface="Corbel" panose="020B0503020204020204" pitchFamily="34" charset="0"/>
              </a:rPr>
              <a:t>Amazon, our website, bookshops, museums etc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D9655-D2FF-6119-99B7-BB5D3CC91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885" y="96750"/>
            <a:ext cx="853442" cy="9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98D9E-E25E-EDE3-DC14-588AABF0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441B41-EC0E-4AFC-9FA0-A765BC81F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2101" y="-233479"/>
            <a:ext cx="12430125" cy="156990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09E79-D475-F2AE-85BC-471EAE4C3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961" y="149503"/>
            <a:ext cx="853442" cy="9387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C4854E-3F5B-48BA-F158-22D04AB0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97" y="-43886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Corbel" panose="020B0503020204020204" pitchFamily="34" charset="0"/>
              </a:rPr>
              <a:t>Most recent textbooks</a:t>
            </a:r>
          </a:p>
        </p:txBody>
      </p:sp>
      <p:pic>
        <p:nvPicPr>
          <p:cNvPr id="1026" name="Picture 2" descr="Αncient Greek II: A 21st-Century Approach - cover image">
            <a:extLst>
              <a:ext uri="{FF2B5EF4-FFF2-40B4-BE49-F238E27FC236}">
                <a16:creationId xmlns:a16="http://schemas.microsoft.com/office/drawing/2014/main" id="{5778C5A4-7518-6E74-091C-321A69417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4873"/>
            <a:ext cx="3125330" cy="39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terial Genomes: Trees and Networks - cover image">
            <a:extLst>
              <a:ext uri="{FF2B5EF4-FFF2-40B4-BE49-F238E27FC236}">
                <a16:creationId xmlns:a16="http://schemas.microsoft.com/office/drawing/2014/main" id="{F30F453D-0A35-F6EF-1666-0A41843F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54" y="2101966"/>
            <a:ext cx="2791354" cy="39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arning Statistics with jamovi: A Tutorial for Beginners in Statistical Analysis - cover image">
            <a:extLst>
              <a:ext uri="{FF2B5EF4-FFF2-40B4-BE49-F238E27FC236}">
                <a16:creationId xmlns:a16="http://schemas.microsoft.com/office/drawing/2014/main" id="{A589BA54-084D-7773-E502-5FA10B7D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32" y="2135951"/>
            <a:ext cx="3136206" cy="39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dels in Microeconomic Theory: Expanded Second Edition (She) - cover image">
            <a:extLst>
              <a:ext uri="{FF2B5EF4-FFF2-40B4-BE49-F238E27FC236}">
                <a16:creationId xmlns:a16="http://schemas.microsoft.com/office/drawing/2014/main" id="{D2584B1F-967C-E5AC-D810-CD4689BC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38" y="2135951"/>
            <a:ext cx="3136206" cy="392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3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C6D779-3AEB-248A-4295-0CF006B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509891" cy="1325563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Many other UK non-profit OA textbook publishers</a:t>
            </a:r>
          </a:p>
        </p:txBody>
      </p:sp>
      <p:pic>
        <p:nvPicPr>
          <p:cNvPr id="2052" name="Picture 4" descr="UCL Press: a month on - a great start | UCL News - UCL - University ...">
            <a:extLst>
              <a:ext uri="{FF2B5EF4-FFF2-40B4-BE49-F238E27FC236}">
                <a16:creationId xmlns:a16="http://schemas.microsoft.com/office/drawing/2014/main" id="{C658F7C5-F875-523D-40ED-3CCFFF28A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2" y="1203330"/>
            <a:ext cx="2116211" cy="15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of LSE Press">
            <a:extLst>
              <a:ext uri="{FF2B5EF4-FFF2-40B4-BE49-F238E27FC236}">
                <a16:creationId xmlns:a16="http://schemas.microsoft.com/office/drawing/2014/main" id="{7431E00C-8479-F4D8-2DA1-E190C1C5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3" y="3264202"/>
            <a:ext cx="2257424" cy="9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 book cover for Object Based Learning&#10;&#10;">
            <a:extLst>
              <a:ext uri="{FF2B5EF4-FFF2-40B4-BE49-F238E27FC236}">
                <a16:creationId xmlns:a16="http://schemas.microsoft.com/office/drawing/2014/main" id="{EB812B9C-E217-A707-9BA1-B80D04C0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15" y="1826155"/>
            <a:ext cx="1243626" cy="18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ook Cover: Fundamentals of Dark Matter. UCL Press">
            <a:extLst>
              <a:ext uri="{FF2B5EF4-FFF2-40B4-BE49-F238E27FC236}">
                <a16:creationId xmlns:a16="http://schemas.microsoft.com/office/drawing/2014/main" id="{30E96193-7928-66E5-50D7-7EC2AD47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28" y="1826156"/>
            <a:ext cx="1257965" cy="187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ook Cover: A guide to performing systematic reviews. UCL Press.">
            <a:extLst>
              <a:ext uri="{FF2B5EF4-FFF2-40B4-BE49-F238E27FC236}">
                <a16:creationId xmlns:a16="http://schemas.microsoft.com/office/drawing/2014/main" id="{50C1DB98-4C2F-E8D6-9BE3-E3CBBE6C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80" y="1826173"/>
            <a:ext cx="1257965" cy="18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ook Cover: Advanced Macro-economics. LSE Press.">
            <a:extLst>
              <a:ext uri="{FF2B5EF4-FFF2-40B4-BE49-F238E27FC236}">
                <a16:creationId xmlns:a16="http://schemas.microsoft.com/office/drawing/2014/main" id="{31F9F7CF-E54F-2A84-5A49-C15EB073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81" y="3910206"/>
            <a:ext cx="1487458" cy="18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ver image for Introduction to Biological Psychology">
            <a:extLst>
              <a:ext uri="{FF2B5EF4-FFF2-40B4-BE49-F238E27FC236}">
                <a16:creationId xmlns:a16="http://schemas.microsoft.com/office/drawing/2014/main" id="{67EC23E9-6244-BC99-F62A-5456316D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94" y="3891656"/>
            <a:ext cx="1407878" cy="187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ogo for Open Press University of Sussex">
            <a:extLst>
              <a:ext uri="{FF2B5EF4-FFF2-40B4-BE49-F238E27FC236}">
                <a16:creationId xmlns:a16="http://schemas.microsoft.com/office/drawing/2014/main" id="{98F94291-09BA-2CC5-42D6-865B89C8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20" y="3270034"/>
            <a:ext cx="2517071" cy="8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ook Cover: Fundamentals of Music Theory. Edinburgh Diamond.">
            <a:extLst>
              <a:ext uri="{FF2B5EF4-FFF2-40B4-BE49-F238E27FC236}">
                <a16:creationId xmlns:a16="http://schemas.microsoft.com/office/drawing/2014/main" id="{73E28C3F-6FB3-CEE3-EB6B-ACC1B61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714" y="3912330"/>
            <a:ext cx="1178015" cy="188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A Edinburgh Diamond ">
            <a:extLst>
              <a:ext uri="{FF2B5EF4-FFF2-40B4-BE49-F238E27FC236}">
                <a16:creationId xmlns:a16="http://schemas.microsoft.com/office/drawing/2014/main" id="{7BCE3D44-5031-242E-01FF-6DDC56BDB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2" y="4686371"/>
            <a:ext cx="3932436" cy="8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tatistics with JASP: First Steps for Psychology Students book cover">
            <a:extLst>
              <a:ext uri="{FF2B5EF4-FFF2-40B4-BE49-F238E27FC236}">
                <a16:creationId xmlns:a16="http://schemas.microsoft.com/office/drawing/2014/main" id="{3CD19EC2-C07D-B010-C43A-012E85B1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404" y="1850957"/>
            <a:ext cx="1426480" cy="190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ntroducing Mathematical Biology book cover">
            <a:extLst>
              <a:ext uri="{FF2B5EF4-FFF2-40B4-BE49-F238E27FC236}">
                <a16:creationId xmlns:a16="http://schemas.microsoft.com/office/drawing/2014/main" id="{927B7A5B-6F80-E1BE-4CB9-140C879A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404" y="3910206"/>
            <a:ext cx="1407879" cy="187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at burglars, yeast races, and other hypothesis-driven bioscience practicals book cover">
            <a:extLst>
              <a:ext uri="{FF2B5EF4-FFF2-40B4-BE49-F238E27FC236}">
                <a16:creationId xmlns:a16="http://schemas.microsoft.com/office/drawing/2014/main" id="{3EA0D6CF-09A8-E16D-6435-850634DE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770" y="5223588"/>
            <a:ext cx="419280" cy="55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Logo for The University of Sheffield Pressbooks Network">
            <a:extLst>
              <a:ext uri="{FF2B5EF4-FFF2-40B4-BE49-F238E27FC236}">
                <a16:creationId xmlns:a16="http://schemas.microsoft.com/office/drawing/2014/main" id="{23502222-229C-D340-F5FE-D59E6860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00" y="1459461"/>
            <a:ext cx="3170963" cy="96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9A5AC-DD5E-2366-325B-EE33E3DA4B99}"/>
              </a:ext>
            </a:extLst>
          </p:cNvPr>
          <p:cNvSpPr txBox="1"/>
          <p:nvPr/>
        </p:nvSpPr>
        <p:spPr>
          <a:xfrm>
            <a:off x="3611392" y="2401066"/>
            <a:ext cx="247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0" dirty="0">
                <a:solidFill>
                  <a:srgbClr val="AF0800"/>
                </a:solidFill>
                <a:effectLst/>
                <a:latin typeface="Karla" panose="020F0502020204030204" pitchFamily="2" charset="0"/>
              </a:rPr>
              <a:t>Pressbooks Network</a:t>
            </a:r>
          </a:p>
        </p:txBody>
      </p:sp>
      <p:pic>
        <p:nvPicPr>
          <p:cNvPr id="7" name="Picture 6" descr="Logo of Open Institutional Publishing Association">
            <a:extLst>
              <a:ext uri="{FF2B5EF4-FFF2-40B4-BE49-F238E27FC236}">
                <a16:creationId xmlns:a16="http://schemas.microsoft.com/office/drawing/2014/main" id="{0FFFFE77-3C31-3D5E-469E-2F4AFF9CAC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0" y="5797154"/>
            <a:ext cx="3583030" cy="8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440D9F-DCC2-005A-4D72-2A2C5327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015EFD-AB06-3917-D606-1B5C454A3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19457" y="2016541"/>
            <a:ext cx="6152010" cy="4401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C69-AD98-4FB0-967A-2A651FE05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9" y="2240332"/>
            <a:ext cx="3801532" cy="3906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Corbel" panose="020B0503020204020204" pitchFamily="34" charset="0"/>
              </a:rPr>
              <a:t>Discovery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Corbel" panose="020B0503020204020204" pitchFamily="34" charset="0"/>
              </a:rPr>
              <a:t>Adoption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Corbel" panose="020B0503020204020204" pitchFamily="34" charset="0"/>
              </a:rPr>
              <a:t>Adaption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Corbel" panose="020B0503020204020204" pitchFamily="34" charset="0"/>
              </a:rPr>
              <a:t>Updates</a:t>
            </a:r>
          </a:p>
          <a:p>
            <a:pPr>
              <a:lnSpc>
                <a:spcPct val="150000"/>
              </a:lnSpc>
            </a:pPr>
            <a:r>
              <a:rPr lang="en-GB" b="1" dirty="0">
                <a:latin typeface="Corbel" panose="020B0503020204020204" pitchFamily="34" charset="0"/>
              </a:rPr>
              <a:t>Additional resources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D5D88A-4263-447F-997E-5DC4075C61A8}"/>
              </a:ext>
            </a:extLst>
          </p:cNvPr>
          <p:cNvSpPr txBox="1">
            <a:spLocks/>
          </p:cNvSpPr>
          <p:nvPr/>
        </p:nvSpPr>
        <p:spPr>
          <a:xfrm>
            <a:off x="838200" y="480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Making OA textbooks a reality also requires …</a:t>
            </a:r>
          </a:p>
        </p:txBody>
      </p:sp>
    </p:spTree>
    <p:extLst>
      <p:ext uri="{BB962C8B-B14F-4D97-AF65-F5344CB8AC3E}">
        <p14:creationId xmlns:p14="http://schemas.microsoft.com/office/powerpoint/2010/main" val="184709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30F9-86C7-5788-FABE-D856A0BE7ADF}"/>
              </a:ext>
            </a:extLst>
          </p:cNvPr>
          <p:cNvSpPr txBox="1">
            <a:spLocks/>
          </p:cNvSpPr>
          <p:nvPr/>
        </p:nvSpPr>
        <p:spPr>
          <a:xfrm>
            <a:off x="596832" y="37253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Discovery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99653-A91A-2291-2C99-74B6BF229905}"/>
              </a:ext>
            </a:extLst>
          </p:cNvPr>
          <p:cNvSpPr txBox="1"/>
          <p:nvPr/>
        </p:nvSpPr>
        <p:spPr>
          <a:xfrm>
            <a:off x="207365" y="1219584"/>
            <a:ext cx="74973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Standard academic search channels are NOT very helpful</a:t>
            </a:r>
            <a:br>
              <a:rPr lang="en-GB" sz="3200" dirty="0"/>
            </a:br>
            <a:r>
              <a:rPr lang="en-GB" sz="3200" dirty="0"/>
              <a:t>no specific textbooks metadata field in any of the book metadata formats (ONIX, MARC, etc)</a:t>
            </a:r>
          </a:p>
          <a:p>
            <a:endParaRPr lang="en-GB" sz="3200" dirty="0"/>
          </a:p>
          <a:p>
            <a:r>
              <a:rPr lang="en-GB" sz="3200" dirty="0"/>
              <a:t>Commercial solution: direct marketing</a:t>
            </a:r>
          </a:p>
          <a:p>
            <a:r>
              <a:rPr lang="en-GB" sz="3200" dirty="0"/>
              <a:t>	Typically no budget for OA publishers</a:t>
            </a:r>
          </a:p>
          <a:p>
            <a:endParaRPr lang="en-GB" sz="32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E06144B-D3B5-6086-5F68-EC512B205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5870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Ali Hajian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Unsplash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C3537-6475-7F78-68A8-6569DC093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13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3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382E49-9FDA-BB9C-6A51-4F7ED63E0C60}"/>
              </a:ext>
            </a:extLst>
          </p:cNvPr>
          <p:cNvSpPr txBox="1">
            <a:spLocks/>
          </p:cNvSpPr>
          <p:nvPr/>
        </p:nvSpPr>
        <p:spPr>
          <a:xfrm>
            <a:off x="596832" y="37253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Corbel" panose="020B0503020204020204" pitchFamily="34" charset="0"/>
              </a:rPr>
              <a:t>What is an OA Textbook?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6DCC6-198C-95A4-0942-C871D27A5877}"/>
              </a:ext>
            </a:extLst>
          </p:cNvPr>
          <p:cNvSpPr txBox="1"/>
          <p:nvPr/>
        </p:nvSpPr>
        <p:spPr>
          <a:xfrm>
            <a:off x="304800" y="1446007"/>
            <a:ext cx="785706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No standard definition</a:t>
            </a:r>
          </a:p>
          <a:p>
            <a:r>
              <a:rPr lang="en-GB" sz="3200" dirty="0"/>
              <a:t>	so all platforms have their own 	definitions</a:t>
            </a:r>
          </a:p>
          <a:p>
            <a:r>
              <a:rPr lang="en-GB" sz="3200" dirty="0"/>
              <a:t>	</a:t>
            </a:r>
            <a:br>
              <a:rPr lang="en-GB" sz="3200" dirty="0"/>
            </a:br>
            <a:r>
              <a:rPr lang="en-GB" sz="3600" dirty="0">
                <a:solidFill>
                  <a:srgbClr val="0070C0"/>
                </a:solidFill>
              </a:rPr>
              <a:t>What is OA?</a:t>
            </a:r>
            <a:br>
              <a:rPr lang="en-GB" sz="3200" dirty="0"/>
            </a:br>
            <a:r>
              <a:rPr lang="en-GB" sz="3200" dirty="0"/>
              <a:t>	CC-BY only  / other CC licences</a:t>
            </a:r>
          </a:p>
          <a:p>
            <a:endParaRPr lang="en-GB" sz="3200" dirty="0"/>
          </a:p>
          <a:p>
            <a:r>
              <a:rPr lang="en-GB" sz="3600" dirty="0">
                <a:solidFill>
                  <a:srgbClr val="0070C0"/>
                </a:solidFill>
              </a:rPr>
              <a:t>What is a textbook?</a:t>
            </a:r>
            <a:br>
              <a:rPr lang="en-GB" sz="3200" dirty="0"/>
            </a:br>
            <a:r>
              <a:rPr lang="en-GB" sz="3200" dirty="0"/>
              <a:t>	Publisher defined or user defined?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8BA05FD-A2F2-B2B2-E0BD-7EF5BB5F4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666" y="66723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by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Maiye Jeremiah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Unsplash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662B8-F58D-86B6-FD97-7EE45BB7E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33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6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6264</TotalTime>
  <Words>663</Words>
  <Application>Microsoft Office PowerPoint</Application>
  <PresentationFormat>Widescreen</PresentationFormat>
  <Paragraphs>106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Inter</vt:lpstr>
      <vt:lpstr>Karla</vt:lpstr>
      <vt:lpstr>ui-sans-serif</vt:lpstr>
      <vt:lpstr>Office Theme</vt:lpstr>
      <vt:lpstr>PowerPoint Presentation</vt:lpstr>
      <vt:lpstr>Overview</vt:lpstr>
      <vt:lpstr>Open Book Publishers</vt:lpstr>
      <vt:lpstr>Our books</vt:lpstr>
      <vt:lpstr>Most recent textbooks</vt:lpstr>
      <vt:lpstr>Many other UK non-profit OA textbook publishers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needs Coordination</vt:lpstr>
      <vt:lpstr>Call to Action!</vt:lpstr>
      <vt:lpstr>Thank you for listening! Any questions…?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</dc:creator>
  <cp:lastModifiedBy>Rupert Gatti</cp:lastModifiedBy>
  <cp:revision>172</cp:revision>
  <dcterms:created xsi:type="dcterms:W3CDTF">2019-05-01T09:19:53Z</dcterms:created>
  <dcterms:modified xsi:type="dcterms:W3CDTF">2025-05-08T10:25:23Z</dcterms:modified>
</cp:coreProperties>
</file>