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67" r:id="rId4"/>
    <p:sldId id="259" r:id="rId5"/>
    <p:sldId id="258" r:id="rId6"/>
    <p:sldId id="285" r:id="rId7"/>
    <p:sldId id="266" r:id="rId8"/>
    <p:sldId id="283" r:id="rId9"/>
    <p:sldId id="276" r:id="rId10"/>
    <p:sldId id="269" r:id="rId11"/>
    <p:sldId id="280" r:id="rId12"/>
    <p:sldId id="281" r:id="rId13"/>
    <p:sldId id="282" r:id="rId14"/>
    <p:sldId id="271" r:id="rId15"/>
    <p:sldId id="272" r:id="rId16"/>
    <p:sldId id="264" r:id="rId17"/>
    <p:sldId id="273" r:id="rId18"/>
    <p:sldId id="265" r:id="rId19"/>
    <p:sldId id="261" r:id="rId20"/>
    <p:sldId id="260" r:id="rId21"/>
    <p:sldId id="262" r:id="rId22"/>
    <p:sldId id="263" r:id="rId23"/>
    <p:sldId id="274" r:id="rId24"/>
    <p:sldId id="284" r:id="rId25"/>
    <p:sldId id="27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0" autoAdjust="0"/>
    <p:restoredTop sz="94660"/>
  </p:normalViewPr>
  <p:slideViewPr>
    <p:cSldViewPr snapToGrid="0" snapToObjects="1">
      <p:cViewPr varScale="1">
        <p:scale>
          <a:sx n="50" d="100"/>
          <a:sy n="50" d="100"/>
        </p:scale>
        <p:origin x="1536" y="26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C0D34-7139-4FBD-A94E-28B80F138A9A}" type="datetimeFigureOut">
              <a:rPr lang="en-GB" smtClean="0"/>
              <a:t>05/06/2025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AC42A-8AC9-4285-AD2F-2934C421618A}" type="slidenum">
              <a:rPr lang="en-GB" smtClean="0"/>
              <a:t>‹#›</a:t>
            </a:fld>
            <a:endParaRPr lang="en-GB"/>
          </a:p>
        </p:txBody>
      </p:sp>
    </p:spTree>
    <p:extLst>
      <p:ext uri="{BB962C8B-B14F-4D97-AF65-F5344CB8AC3E}">
        <p14:creationId xmlns:p14="http://schemas.microsoft.com/office/powerpoint/2010/main" val="2347496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OBP can not afford to create audiobooks using professional voice actors etc.  </a:t>
            </a:r>
            <a:br>
              <a:rPr lang="en-GB" dirty="0"/>
            </a:br>
            <a:r>
              <a:rPr lang="en-GB" dirty="0"/>
              <a:t>Browser-based text-to-speech readers available. </a:t>
            </a:r>
          </a:p>
          <a:p>
            <a:pPr marL="0" indent="0">
              <a:buNone/>
            </a:pPr>
            <a:r>
              <a:rPr lang="en-GB" dirty="0"/>
              <a:t>But some readers choose to engage with audiobook editions.</a:t>
            </a:r>
          </a:p>
          <a:p>
            <a:endParaRPr lang="en-GB" dirty="0"/>
          </a:p>
        </p:txBody>
      </p:sp>
      <p:sp>
        <p:nvSpPr>
          <p:cNvPr id="4" name="Slide Number Placeholder 3"/>
          <p:cNvSpPr>
            <a:spLocks noGrp="1"/>
          </p:cNvSpPr>
          <p:nvPr>
            <p:ph type="sldNum" sz="quarter" idx="5"/>
          </p:nvPr>
        </p:nvSpPr>
        <p:spPr/>
        <p:txBody>
          <a:bodyPr/>
          <a:lstStyle/>
          <a:p>
            <a:fld id="{4FAAC42A-8AC9-4285-AD2F-2934C421618A}" type="slidenum">
              <a:rPr lang="en-GB" smtClean="0"/>
              <a:t>22</a:t>
            </a:fld>
            <a:endParaRPr lang="en-GB"/>
          </a:p>
        </p:txBody>
      </p:sp>
    </p:spTree>
    <p:extLst>
      <p:ext uri="{BB962C8B-B14F-4D97-AF65-F5344CB8AC3E}">
        <p14:creationId xmlns:p14="http://schemas.microsoft.com/office/powerpoint/2010/main" val="1669893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5/6/2025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5/6/2025</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5/6/2025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5/6/2025</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5/6/2025</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5/6/2025</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5/6/2025</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5/6/2025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upert.gatti@openbookpublishers.com"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pyright.gov/ai/Copyright-and-Artificial-Intelligence-Part-3-Generative-AI-Training-Report-Pre-Publication-Vers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reativecommons.org/2023/08/18/understanding-cc-licenses-and-generative-a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bc.press.umich.edu/stories/2025-01-29-ai-and-the-university-press-a-michigan-case-study/" TargetMode="External"/><Relationship Id="rId2" Type="http://schemas.openxmlformats.org/officeDocument/2006/relationships/hyperlink" Target="https://blogs.openbookpublishers.com/navigating-ai-in-academic-publishing-balancing-efficiency-expertise-and-ethic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penbookpublishers.com/books/10.11647/obp.024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0699" y="687480"/>
            <a:ext cx="5605629" cy="994172"/>
          </a:xfrm>
        </p:spPr>
        <p:txBody>
          <a:bodyPr vert="horz" lIns="91440" tIns="45720" rIns="91440" bIns="45720" rtlCol="0" anchor="ctr">
            <a:normAutofit fontScale="90000"/>
          </a:bodyPr>
          <a:lstStyle/>
          <a:p>
            <a:pPr algn="l" defTabSz="914400">
              <a:lnSpc>
                <a:spcPct val="90000"/>
              </a:lnSpc>
            </a:pPr>
            <a:r>
              <a:rPr lang="en-US" sz="3000" kern="1200">
                <a:solidFill>
                  <a:schemeClr val="tx1"/>
                </a:solidFill>
                <a:latin typeface="+mj-lt"/>
                <a:ea typeface="+mj-ea"/>
                <a:cs typeface="+mj-cs"/>
              </a:rPr>
              <a:t>Navigating AI in Academic Publishing</a:t>
            </a:r>
            <a:r>
              <a:rPr lang="en-US" sz="3000"/>
              <a:t>: Open Book Publishers - a use case</a:t>
            </a:r>
            <a:endParaRPr lang="en-US" sz="3000" kern="1200" dirty="0">
              <a:solidFill>
                <a:schemeClr val="tx1"/>
              </a:solidFill>
              <a:latin typeface="+mj-lt"/>
              <a:ea typeface="+mj-ea"/>
              <a:cs typeface="+mj-cs"/>
            </a:endParaRPr>
          </a:p>
        </p:txBody>
      </p:sp>
      <p:sp>
        <p:nvSpPr>
          <p:cNvPr id="3" name="Subtitle 2"/>
          <p:cNvSpPr>
            <a:spLocks noGrp="1"/>
          </p:cNvSpPr>
          <p:nvPr>
            <p:ph type="subTitle" idx="1"/>
          </p:nvPr>
        </p:nvSpPr>
        <p:spPr>
          <a:xfrm>
            <a:off x="852321" y="2227943"/>
            <a:ext cx="5033221" cy="3788227"/>
          </a:xfrm>
        </p:spPr>
        <p:txBody>
          <a:bodyPr vert="horz" lIns="91440" tIns="45720" rIns="91440" bIns="45720" rtlCol="0" anchor="ctr">
            <a:normAutofit/>
          </a:bodyPr>
          <a:lstStyle/>
          <a:p>
            <a:pPr algn="l" defTabSz="914400">
              <a:lnSpc>
                <a:spcPct val="90000"/>
              </a:lnSpc>
            </a:pPr>
            <a:endParaRPr lang="en-US" sz="2100">
              <a:solidFill>
                <a:schemeClr val="tx1"/>
              </a:solidFill>
            </a:endParaRPr>
          </a:p>
          <a:p>
            <a:pPr defTabSz="914400">
              <a:lnSpc>
                <a:spcPct val="90000"/>
              </a:lnSpc>
            </a:pPr>
            <a:r>
              <a:rPr lang="en-US" sz="2800">
                <a:solidFill>
                  <a:schemeClr val="tx1"/>
                </a:solidFill>
              </a:rPr>
              <a:t>Rupert Gatti</a:t>
            </a:r>
          </a:p>
          <a:p>
            <a:pPr indent="-228600" algn="l" defTabSz="914400">
              <a:lnSpc>
                <a:spcPct val="90000"/>
              </a:lnSpc>
              <a:buFont typeface="Arial" panose="020B0604020202020204" pitchFamily="34" charset="0"/>
              <a:buChar char="•"/>
            </a:pPr>
            <a:endParaRPr lang="en-US" sz="2100" dirty="0">
              <a:solidFill>
                <a:schemeClr val="tx1"/>
              </a:solidFill>
            </a:endParaRPr>
          </a:p>
          <a:p>
            <a:pPr indent="-228600" algn="l" defTabSz="914400">
              <a:lnSpc>
                <a:spcPct val="90000"/>
              </a:lnSpc>
              <a:buFont typeface="Arial" panose="020B0604020202020204" pitchFamily="34" charset="0"/>
              <a:buChar char="•"/>
            </a:pPr>
            <a:r>
              <a:rPr lang="en-US" sz="2100" dirty="0">
                <a:solidFill>
                  <a:schemeClr val="tx1"/>
                </a:solidFill>
                <a:hlinkClick r:id="rId2"/>
              </a:rPr>
              <a:t>rupert.gatti@openbookpublishers.com</a:t>
            </a:r>
            <a:endParaRPr lang="en-US" sz="2100" dirty="0">
              <a:solidFill>
                <a:schemeClr val="tx1"/>
              </a:solidFill>
            </a:endParaRPr>
          </a:p>
          <a:p>
            <a:pPr indent="-228600" algn="l" defTabSz="914400">
              <a:lnSpc>
                <a:spcPct val="90000"/>
              </a:lnSpc>
              <a:spcBef>
                <a:spcPts val="1800"/>
              </a:spcBef>
              <a:buFont typeface="Arial" panose="020B0604020202020204" pitchFamily="34" charset="0"/>
              <a:buChar char="•"/>
            </a:pPr>
            <a:r>
              <a:rPr lang="en-US" sz="2100" dirty="0">
                <a:solidFill>
                  <a:schemeClr val="tx1"/>
                </a:solidFill>
              </a:rPr>
              <a:t>BlueSky: @rupertgatti.bsky.social</a:t>
            </a:r>
          </a:p>
          <a:p>
            <a:pPr indent="-228600" algn="l" defTabSz="914400">
              <a:lnSpc>
                <a:spcPct val="90000"/>
              </a:lnSpc>
              <a:buFont typeface="Arial" panose="020B0604020202020204" pitchFamily="34" charset="0"/>
              <a:buChar char="•"/>
            </a:pPr>
            <a:endParaRPr lang="en-US" sz="2100" dirty="0">
              <a:solidFill>
                <a:schemeClr val="tx1"/>
              </a:solidFill>
            </a:endParaRPr>
          </a:p>
        </p:txBody>
      </p:sp>
      <p:sp>
        <p:nvSpPr>
          <p:cNvPr id="4" name="Date Placeholder 3">
            <a:extLst>
              <a:ext uri="{FF2B5EF4-FFF2-40B4-BE49-F238E27FC236}">
                <a16:creationId xmlns:a16="http://schemas.microsoft.com/office/drawing/2014/main" id="{0A7C28FC-DCB3-B074-7B70-07A2211CAF8F}"/>
              </a:ext>
            </a:extLst>
          </p:cNvPr>
          <p:cNvSpPr>
            <a:spLocks noGrp="1"/>
          </p:cNvSpPr>
          <p:nvPr>
            <p:ph type="dt" sz="half" idx="10"/>
          </p:nvPr>
        </p:nvSpPr>
        <p:spPr>
          <a:xfrm>
            <a:off x="4938715" y="6423463"/>
            <a:ext cx="2057400" cy="273844"/>
          </a:xfrm>
        </p:spPr>
        <p:txBody>
          <a:bodyPr vert="horz" lIns="91440" tIns="45720" rIns="91440" bIns="45720" rtlCol="0" anchor="ctr">
            <a:normAutofit/>
          </a:bodyPr>
          <a:lstStyle/>
          <a:p>
            <a:pPr algn="r" defTabSz="914400">
              <a:spcAft>
                <a:spcPts val="600"/>
              </a:spcAft>
            </a:pPr>
            <a:r>
              <a:rPr lang="en-US" sz="920" dirty="0">
                <a:solidFill>
                  <a:schemeClr val="tx1">
                    <a:lumMod val="75000"/>
                    <a:lumOff val="25000"/>
                  </a:schemeClr>
                </a:solidFill>
              </a:rPr>
              <a:t>5/6/2025</a:t>
            </a:r>
          </a:p>
        </p:txBody>
      </p:sp>
      <p:sp>
        <p:nvSpPr>
          <p:cNvPr id="1031" name="Rectangle 103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33" name="Oval 103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26" name="Picture 2" descr="Open Book Publishers logo">
            <a:extLst>
              <a:ext uri="{FF2B5EF4-FFF2-40B4-BE49-F238E27FC236}">
                <a16:creationId xmlns:a16="http://schemas.microsoft.com/office/drawing/2014/main" id="{FDF74EB9-8EAE-3235-50AD-BBB1B15B0F3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reative Commons Licenses - TU Berlin">
            <a:extLst>
              <a:ext uri="{FF2B5EF4-FFF2-40B4-BE49-F238E27FC236}">
                <a16:creationId xmlns:a16="http://schemas.microsoft.com/office/drawing/2014/main" id="{A4DEF82A-4B03-6AAE-906F-E37EA91CE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44" y="6123623"/>
            <a:ext cx="1323554" cy="7343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ED942-1E47-27BF-9E1E-963C0F767A61}"/>
              </a:ext>
            </a:extLst>
          </p:cNvPr>
          <p:cNvSpPr>
            <a:spLocks noGrp="1"/>
          </p:cNvSpPr>
          <p:nvPr>
            <p:ph type="title"/>
          </p:nvPr>
        </p:nvSpPr>
        <p:spPr>
          <a:xfrm>
            <a:off x="840699" y="687480"/>
            <a:ext cx="5605629" cy="994172"/>
          </a:xfrm>
        </p:spPr>
        <p:txBody>
          <a:bodyPr>
            <a:normAutofit/>
          </a:bodyPr>
          <a:lstStyle/>
          <a:p>
            <a:r>
              <a:rPr lang="en-GB" sz="3600"/>
              <a:t>Some Legal issues: Copyright</a:t>
            </a:r>
          </a:p>
        </p:txBody>
      </p:sp>
      <p:sp>
        <p:nvSpPr>
          <p:cNvPr id="3" name="Content Placeholder 2">
            <a:extLst>
              <a:ext uri="{FF2B5EF4-FFF2-40B4-BE49-F238E27FC236}">
                <a16:creationId xmlns:a16="http://schemas.microsoft.com/office/drawing/2014/main" id="{CC306E3B-3A86-7B68-220F-1F23F6585C25}"/>
              </a:ext>
            </a:extLst>
          </p:cNvPr>
          <p:cNvSpPr>
            <a:spLocks noGrp="1"/>
          </p:cNvSpPr>
          <p:nvPr>
            <p:ph idx="1"/>
          </p:nvPr>
        </p:nvSpPr>
        <p:spPr>
          <a:xfrm>
            <a:off x="852321" y="2227943"/>
            <a:ext cx="5033221" cy="4340497"/>
          </a:xfrm>
        </p:spPr>
        <p:txBody>
          <a:bodyPr anchor="ctr">
            <a:normAutofit/>
          </a:bodyPr>
          <a:lstStyle/>
          <a:p>
            <a:pPr marL="0" indent="0">
              <a:lnSpc>
                <a:spcPct val="90000"/>
              </a:lnSpc>
              <a:buNone/>
            </a:pPr>
            <a:r>
              <a:rPr lang="en-GB" sz="1600" dirty="0"/>
              <a:t>‘</a:t>
            </a:r>
            <a:r>
              <a:rPr lang="en-GB" sz="2000" dirty="0"/>
              <a:t>Fair dealing/use’ and ‘text/data-mining’ copyright exemptions being tested in law courts  globally</a:t>
            </a:r>
          </a:p>
          <a:p>
            <a:pPr marL="0" indent="0">
              <a:buNone/>
            </a:pPr>
            <a:r>
              <a:rPr lang="en-GB" sz="2000" dirty="0"/>
              <a:t>Some early rulings (</a:t>
            </a:r>
            <a:r>
              <a:rPr lang="en-GB" sz="2000" dirty="0" err="1"/>
              <a:t>eg</a:t>
            </a:r>
            <a:r>
              <a:rPr lang="en-GB" sz="2000" dirty="0"/>
              <a:t> </a:t>
            </a:r>
            <a:r>
              <a:rPr lang="en-GB" sz="1900" dirty="0"/>
              <a:t>Thaler v. Perlmutter </a:t>
            </a:r>
            <a:r>
              <a:rPr lang="en-GB" sz="2000" dirty="0"/>
              <a:t>in US) that AI generated works can NOT be copyrighted, unless significantly altered by human author   </a:t>
            </a:r>
          </a:p>
          <a:p>
            <a:pPr marL="0" indent="0">
              <a:lnSpc>
                <a:spcPct val="90000"/>
              </a:lnSpc>
              <a:spcBef>
                <a:spcPts val="600"/>
              </a:spcBef>
              <a:buNone/>
            </a:pPr>
            <a:r>
              <a:rPr lang="en-GB" sz="2000" dirty="0"/>
              <a:t>	copyright designed to protect human activity </a:t>
            </a:r>
          </a:p>
          <a:p>
            <a:pPr marL="0" indent="0">
              <a:lnSpc>
                <a:spcPct val="90000"/>
              </a:lnSpc>
              <a:spcBef>
                <a:spcPts val="0"/>
              </a:spcBef>
              <a:buNone/>
            </a:pPr>
            <a:endParaRPr lang="en-GB" sz="2000" dirty="0"/>
          </a:p>
          <a:p>
            <a:pPr marL="0" indent="0">
              <a:lnSpc>
                <a:spcPct val="90000"/>
              </a:lnSpc>
              <a:spcBef>
                <a:spcPts val="0"/>
              </a:spcBef>
              <a:buNone/>
            </a:pPr>
            <a:r>
              <a:rPr lang="en-GB" sz="2000" dirty="0"/>
              <a:t>Interesting aside: concern raised by ChatGPT that DeepSeek used ChatGPT outputs to train the DS model!  (good for geese and ganders?)</a:t>
            </a:r>
          </a:p>
          <a:p>
            <a:pPr marL="0" indent="0">
              <a:lnSpc>
                <a:spcPct val="90000"/>
              </a:lnSpc>
              <a:spcBef>
                <a:spcPts val="0"/>
              </a:spcBef>
              <a:buNone/>
            </a:pPr>
            <a:endParaRPr lang="en-GB" sz="1300" dirty="0"/>
          </a:p>
        </p:txBody>
      </p:sp>
      <p:sp>
        <p:nvSpPr>
          <p:cNvPr id="7" name="Date Placeholder 6">
            <a:extLst>
              <a:ext uri="{FF2B5EF4-FFF2-40B4-BE49-F238E27FC236}">
                <a16:creationId xmlns:a16="http://schemas.microsoft.com/office/drawing/2014/main" id="{D4F9804F-607F-86BA-37DA-DA366A9F53B5}"/>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97A0B7FE-7F41-3F02-139E-835687674EC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193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E6A9E24-10ED-6FD0-D81F-382DAC77E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0DA903-441C-BBE9-23D8-A9AFA20A453A}"/>
              </a:ext>
            </a:extLst>
          </p:cNvPr>
          <p:cNvSpPr>
            <a:spLocks noGrp="1"/>
          </p:cNvSpPr>
          <p:nvPr>
            <p:ph type="title"/>
          </p:nvPr>
        </p:nvSpPr>
        <p:spPr>
          <a:xfrm>
            <a:off x="840699" y="687480"/>
            <a:ext cx="6155416" cy="994172"/>
          </a:xfrm>
        </p:spPr>
        <p:txBody>
          <a:bodyPr>
            <a:normAutofit fontScale="90000"/>
          </a:bodyPr>
          <a:lstStyle/>
          <a:p>
            <a:r>
              <a:rPr lang="en-GB" sz="3600" dirty="0"/>
              <a:t>Report from US Copyright Office on use of copyright material by AI </a:t>
            </a:r>
          </a:p>
        </p:txBody>
      </p:sp>
      <p:sp>
        <p:nvSpPr>
          <p:cNvPr id="3" name="Content Placeholder 2">
            <a:extLst>
              <a:ext uri="{FF2B5EF4-FFF2-40B4-BE49-F238E27FC236}">
                <a16:creationId xmlns:a16="http://schemas.microsoft.com/office/drawing/2014/main" id="{7D40934A-0FC2-8ADD-8455-12C8EA815A49}"/>
              </a:ext>
            </a:extLst>
          </p:cNvPr>
          <p:cNvSpPr>
            <a:spLocks noGrp="1"/>
          </p:cNvSpPr>
          <p:nvPr>
            <p:ph idx="1"/>
          </p:nvPr>
        </p:nvSpPr>
        <p:spPr>
          <a:xfrm>
            <a:off x="852321" y="2227943"/>
            <a:ext cx="5033221" cy="4340497"/>
          </a:xfrm>
        </p:spPr>
        <p:txBody>
          <a:bodyPr anchor="ctr">
            <a:normAutofit lnSpcReduction="10000"/>
          </a:bodyPr>
          <a:lstStyle/>
          <a:p>
            <a:pPr marL="0" indent="0">
              <a:buNone/>
            </a:pPr>
            <a:r>
              <a:rPr lang="en-GB" sz="2400" dirty="0"/>
              <a:t>Copyright and Artificial Intelligence Part 3: Generative AI Training Report pre-publication version.  May 2025</a:t>
            </a:r>
          </a:p>
          <a:p>
            <a:pPr marL="0" indent="0">
              <a:buNone/>
            </a:pPr>
            <a:r>
              <a:rPr lang="en-GB" sz="1800" dirty="0">
                <a:hlinkClick r:id="rId2"/>
              </a:rPr>
              <a:t>https://www.copyright.gov/ai/Copyright-and-Artificial-Intelligence-Part-3-Generative-AI-Training-Report-Pre-Publication-Version.pdf</a:t>
            </a:r>
            <a:endParaRPr lang="en-GB" sz="1800" dirty="0"/>
          </a:p>
          <a:p>
            <a:pPr marL="0" indent="0">
              <a:buNone/>
            </a:pPr>
            <a:endParaRPr lang="en-GB" sz="1800" dirty="0"/>
          </a:p>
          <a:p>
            <a:pPr marL="0" indent="0">
              <a:spcBef>
                <a:spcPts val="3000"/>
              </a:spcBef>
              <a:buNone/>
            </a:pPr>
            <a:r>
              <a:rPr lang="en-GB" sz="2800" dirty="0"/>
              <a:t>Conclusion: It depends!</a:t>
            </a:r>
          </a:p>
          <a:p>
            <a:pPr marL="0" indent="0">
              <a:spcBef>
                <a:spcPts val="3000"/>
              </a:spcBef>
              <a:buNone/>
            </a:pPr>
            <a:r>
              <a:rPr lang="en-GB" sz="2800" dirty="0"/>
              <a:t>Recommendation: Let licencing agreements develop</a:t>
            </a:r>
          </a:p>
        </p:txBody>
      </p:sp>
      <p:sp>
        <p:nvSpPr>
          <p:cNvPr id="7" name="Date Placeholder 6">
            <a:extLst>
              <a:ext uri="{FF2B5EF4-FFF2-40B4-BE49-F238E27FC236}">
                <a16:creationId xmlns:a16="http://schemas.microsoft.com/office/drawing/2014/main" id="{2DC177A0-182A-9299-75C6-6449628D34C9}"/>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42E0438A-2CDC-FD2D-271A-200CAC4A6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57F8074E-46C6-14B9-16FB-7BA766CE1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869AEAAD-33BA-E9C4-49E3-A185FFA5B5C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547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B1B440-F374-CA02-F90F-772A37876C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2FA374-DBDB-13B9-0ACB-85DBA51CA346}"/>
              </a:ext>
            </a:extLst>
          </p:cNvPr>
          <p:cNvSpPr>
            <a:spLocks noGrp="1"/>
          </p:cNvSpPr>
          <p:nvPr>
            <p:ph type="title"/>
          </p:nvPr>
        </p:nvSpPr>
        <p:spPr>
          <a:xfrm>
            <a:off x="840699" y="687480"/>
            <a:ext cx="5605629" cy="994172"/>
          </a:xfrm>
        </p:spPr>
        <p:txBody>
          <a:bodyPr>
            <a:normAutofit/>
          </a:bodyPr>
          <a:lstStyle/>
          <a:p>
            <a:r>
              <a:rPr lang="en-GB" sz="3600" dirty="0"/>
              <a:t>Conclusion: It depends</a:t>
            </a:r>
          </a:p>
        </p:txBody>
      </p:sp>
      <p:sp>
        <p:nvSpPr>
          <p:cNvPr id="3" name="Content Placeholder 2">
            <a:extLst>
              <a:ext uri="{FF2B5EF4-FFF2-40B4-BE49-F238E27FC236}">
                <a16:creationId xmlns:a16="http://schemas.microsoft.com/office/drawing/2014/main" id="{5855F071-160A-B9CB-94FF-069E02C13798}"/>
              </a:ext>
            </a:extLst>
          </p:cNvPr>
          <p:cNvSpPr>
            <a:spLocks noGrp="1"/>
          </p:cNvSpPr>
          <p:nvPr>
            <p:ph idx="1"/>
          </p:nvPr>
        </p:nvSpPr>
        <p:spPr>
          <a:xfrm>
            <a:off x="852321" y="2227943"/>
            <a:ext cx="5033221" cy="4340497"/>
          </a:xfrm>
        </p:spPr>
        <p:txBody>
          <a:bodyPr anchor="ctr">
            <a:normAutofit fontScale="77500" lnSpcReduction="20000"/>
          </a:bodyPr>
          <a:lstStyle/>
          <a:p>
            <a:pPr marL="0" indent="0">
              <a:buNone/>
            </a:pPr>
            <a:r>
              <a:rPr lang="en-GB" sz="2400" i="1" dirty="0"/>
              <a:t>Various uses of copyrighted works in AI training are likely to be transformative. The extent to which they are fair, however, will depend on what works were used, from what source, for what purpose, and with what controls on the outputs—all of which can affect the market. </a:t>
            </a:r>
          </a:p>
          <a:p>
            <a:pPr marL="0" indent="0">
              <a:buNone/>
            </a:pPr>
            <a:r>
              <a:rPr lang="en-GB" sz="2400" i="1" dirty="0"/>
              <a:t>When a model is deployed for purposes such as analysis or research—the types of uses that are critical to international competitiveness—the outputs are unlikely to substitute for expressive works used in training. </a:t>
            </a:r>
          </a:p>
          <a:p>
            <a:pPr marL="0" indent="0">
              <a:buNone/>
            </a:pPr>
            <a:r>
              <a:rPr lang="en-GB" sz="2400" i="1" dirty="0"/>
              <a:t>But making commercial use of vast troves of copyrighted works to produce expressive content that competes with them in existing markets, especially where this is accomplished through illegal access, goes beyond established fair use boundaries.   </a:t>
            </a:r>
            <a:r>
              <a:rPr lang="en-GB" sz="2400" dirty="0"/>
              <a:t>(p107)</a:t>
            </a:r>
          </a:p>
        </p:txBody>
      </p:sp>
      <p:sp>
        <p:nvSpPr>
          <p:cNvPr id="7" name="Date Placeholder 6">
            <a:extLst>
              <a:ext uri="{FF2B5EF4-FFF2-40B4-BE49-F238E27FC236}">
                <a16:creationId xmlns:a16="http://schemas.microsoft.com/office/drawing/2014/main" id="{A0D05943-BFA7-0F49-D8DA-D8FCB353354F}"/>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BB3476F6-5F3B-99FA-06DB-9FAF31D02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E7A7AC2D-8E08-36B9-CC71-A566AAD12B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34749AE8-9C62-4CF5-F11E-888707E388B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844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9613F33-1895-16DA-689A-1F7DDCAEA6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CC25A9-7058-8929-9281-9ABFA2248D7C}"/>
              </a:ext>
            </a:extLst>
          </p:cNvPr>
          <p:cNvSpPr>
            <a:spLocks noGrp="1"/>
          </p:cNvSpPr>
          <p:nvPr>
            <p:ph type="title"/>
          </p:nvPr>
        </p:nvSpPr>
        <p:spPr>
          <a:xfrm>
            <a:off x="563881" y="687480"/>
            <a:ext cx="5882448" cy="994172"/>
          </a:xfrm>
        </p:spPr>
        <p:txBody>
          <a:bodyPr>
            <a:normAutofit fontScale="90000"/>
          </a:bodyPr>
          <a:lstStyle/>
          <a:p>
            <a:r>
              <a:rPr lang="en-GB" sz="3600" dirty="0"/>
              <a:t>Recommendation: </a:t>
            </a:r>
            <a:br>
              <a:rPr lang="en-GB" sz="3600" dirty="0"/>
            </a:br>
            <a:r>
              <a:rPr lang="en-GB" sz="3600" dirty="0"/>
              <a:t>Let licensing agreements develop</a:t>
            </a:r>
          </a:p>
        </p:txBody>
      </p:sp>
      <p:sp>
        <p:nvSpPr>
          <p:cNvPr id="3" name="Content Placeholder 2">
            <a:extLst>
              <a:ext uri="{FF2B5EF4-FFF2-40B4-BE49-F238E27FC236}">
                <a16:creationId xmlns:a16="http://schemas.microsoft.com/office/drawing/2014/main" id="{D87D9514-0F5C-3527-EC3E-5E18CE7D7022}"/>
              </a:ext>
            </a:extLst>
          </p:cNvPr>
          <p:cNvSpPr>
            <a:spLocks noGrp="1"/>
          </p:cNvSpPr>
          <p:nvPr>
            <p:ph idx="1"/>
          </p:nvPr>
        </p:nvSpPr>
        <p:spPr>
          <a:xfrm>
            <a:off x="852321" y="2227943"/>
            <a:ext cx="5033221" cy="4340497"/>
          </a:xfrm>
        </p:spPr>
        <p:txBody>
          <a:bodyPr anchor="ctr">
            <a:normAutofit/>
          </a:bodyPr>
          <a:lstStyle/>
          <a:p>
            <a:pPr marL="0" indent="0">
              <a:buNone/>
            </a:pPr>
            <a:r>
              <a:rPr lang="en-GB" sz="2400" i="1" dirty="0"/>
              <a:t>Licensing agreements for AI training, both individual and collective, are fast emerging in certain sectors, although their availability so far is inconsistent.  </a:t>
            </a:r>
          </a:p>
          <a:p>
            <a:pPr marL="0" indent="0">
              <a:buNone/>
            </a:pPr>
            <a:r>
              <a:rPr lang="en-GB" sz="2400" i="1" dirty="0"/>
              <a:t>Given the robust growth of voluntary licensing, as well as the lack of stakeholder support for any statutory change, the Office believes government intervention would be premature at this time.   </a:t>
            </a:r>
            <a:r>
              <a:rPr lang="en-GB" sz="2400" dirty="0"/>
              <a:t>(p107)</a:t>
            </a:r>
          </a:p>
        </p:txBody>
      </p:sp>
      <p:sp>
        <p:nvSpPr>
          <p:cNvPr id="7" name="Date Placeholder 6">
            <a:extLst>
              <a:ext uri="{FF2B5EF4-FFF2-40B4-BE49-F238E27FC236}">
                <a16:creationId xmlns:a16="http://schemas.microsoft.com/office/drawing/2014/main" id="{19E32224-F57E-7847-D9A3-B6F727DE0E8C}"/>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666D3DCE-11B0-6C77-BC47-3819488ED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436E6B45-8E73-1D78-81F0-85FEA2AB39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8E85A469-6106-D6BE-2393-1E568A44900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498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77F9D-7CE2-7B8F-652B-7A05A79FE765}"/>
              </a:ext>
            </a:extLst>
          </p:cNvPr>
          <p:cNvSpPr>
            <a:spLocks noGrp="1"/>
          </p:cNvSpPr>
          <p:nvPr>
            <p:ph type="title"/>
          </p:nvPr>
        </p:nvSpPr>
        <p:spPr>
          <a:xfrm>
            <a:off x="840699" y="687480"/>
            <a:ext cx="5605629" cy="994172"/>
          </a:xfrm>
        </p:spPr>
        <p:txBody>
          <a:bodyPr>
            <a:normAutofit/>
          </a:bodyPr>
          <a:lstStyle/>
          <a:p>
            <a:pPr>
              <a:lnSpc>
                <a:spcPct val="90000"/>
              </a:lnSpc>
            </a:pPr>
            <a:r>
              <a:rPr lang="en-GB" sz="3300"/>
              <a:t>Some Legal issues: CC licences</a:t>
            </a:r>
          </a:p>
        </p:txBody>
      </p:sp>
      <p:sp>
        <p:nvSpPr>
          <p:cNvPr id="3" name="Content Placeholder 2">
            <a:extLst>
              <a:ext uri="{FF2B5EF4-FFF2-40B4-BE49-F238E27FC236}">
                <a16:creationId xmlns:a16="http://schemas.microsoft.com/office/drawing/2014/main" id="{895A00B1-BA2F-124A-476F-2947FE7B5E49}"/>
              </a:ext>
            </a:extLst>
          </p:cNvPr>
          <p:cNvSpPr>
            <a:spLocks noGrp="1"/>
          </p:cNvSpPr>
          <p:nvPr>
            <p:ph idx="1"/>
          </p:nvPr>
        </p:nvSpPr>
        <p:spPr>
          <a:xfrm>
            <a:off x="852321" y="2227943"/>
            <a:ext cx="5033221" cy="3788227"/>
          </a:xfrm>
        </p:spPr>
        <p:txBody>
          <a:bodyPr anchor="ctr">
            <a:normAutofit/>
          </a:bodyPr>
          <a:lstStyle/>
          <a:p>
            <a:pPr marL="0" indent="0">
              <a:lnSpc>
                <a:spcPct val="90000"/>
              </a:lnSpc>
              <a:spcBef>
                <a:spcPts val="1800"/>
              </a:spcBef>
              <a:buNone/>
            </a:pPr>
            <a:r>
              <a:rPr lang="en-GB" sz="1600" dirty="0"/>
              <a:t>Creative Commons Org: </a:t>
            </a:r>
          </a:p>
          <a:p>
            <a:pPr marL="0" indent="0">
              <a:lnSpc>
                <a:spcPct val="90000"/>
              </a:lnSpc>
              <a:spcBef>
                <a:spcPts val="1800"/>
              </a:spcBef>
              <a:buNone/>
            </a:pPr>
            <a:r>
              <a:rPr lang="en-GB" sz="1600" dirty="0"/>
              <a:t>still considering their position – but basically waiting to learn what is allowed under copyright law.</a:t>
            </a:r>
          </a:p>
          <a:p>
            <a:pPr marL="0" indent="0">
              <a:lnSpc>
                <a:spcPct val="90000"/>
              </a:lnSpc>
              <a:spcBef>
                <a:spcPts val="1800"/>
              </a:spcBef>
              <a:buNone/>
            </a:pPr>
            <a:r>
              <a:rPr lang="en-GB" sz="1600" dirty="0"/>
              <a:t>Issues: </a:t>
            </a:r>
          </a:p>
          <a:p>
            <a:pPr marL="0" indent="0">
              <a:lnSpc>
                <a:spcPct val="90000"/>
              </a:lnSpc>
              <a:spcBef>
                <a:spcPts val="600"/>
              </a:spcBef>
              <a:buNone/>
            </a:pPr>
            <a:r>
              <a:rPr lang="en-GB" sz="1600" dirty="0"/>
              <a:t>	BY  attribution required even with a CC BY licence</a:t>
            </a:r>
          </a:p>
          <a:p>
            <a:pPr marL="0" indent="0">
              <a:lnSpc>
                <a:spcPct val="90000"/>
              </a:lnSpc>
              <a:spcBef>
                <a:spcPts val="600"/>
              </a:spcBef>
              <a:buNone/>
            </a:pPr>
            <a:r>
              <a:rPr lang="en-GB" sz="1600" dirty="0"/>
              <a:t>	NC licence seems likely to be the one with most bite, </a:t>
            </a:r>
          </a:p>
          <a:p>
            <a:pPr marL="0" indent="0">
              <a:lnSpc>
                <a:spcPct val="90000"/>
              </a:lnSpc>
              <a:spcBef>
                <a:spcPts val="600"/>
              </a:spcBef>
              <a:buNone/>
            </a:pPr>
            <a:r>
              <a:rPr lang="en-GB" sz="1600" dirty="0"/>
              <a:t>	ND the nature of the derivative may matter (is an AI generated summary of a work a derivative of the work?)</a:t>
            </a:r>
          </a:p>
          <a:p>
            <a:pPr marL="0" indent="0">
              <a:lnSpc>
                <a:spcPct val="90000"/>
              </a:lnSpc>
              <a:spcBef>
                <a:spcPts val="600"/>
              </a:spcBef>
              <a:buNone/>
            </a:pPr>
            <a:r>
              <a:rPr lang="en-GB" sz="1600" dirty="0"/>
              <a:t>	SA licence – has bite if AI can’t have copyright?</a:t>
            </a:r>
            <a:br>
              <a:rPr lang="en-GB" sz="1600" dirty="0"/>
            </a:br>
            <a:endParaRPr lang="en-GB" sz="1600" dirty="0"/>
          </a:p>
          <a:p>
            <a:pPr marL="0" indent="0">
              <a:lnSpc>
                <a:spcPct val="90000"/>
              </a:lnSpc>
              <a:spcBef>
                <a:spcPts val="0"/>
              </a:spcBef>
              <a:buNone/>
            </a:pPr>
            <a:r>
              <a:rPr lang="en-GB" sz="1600" dirty="0">
                <a:hlinkClick r:id="rId2"/>
              </a:rPr>
              <a:t>https://creativecommons.org/2023/08/18/understanding-cc-licenses-and-generative-ai/</a:t>
            </a:r>
            <a:endParaRPr lang="en-GB" sz="1600" dirty="0"/>
          </a:p>
          <a:p>
            <a:pPr>
              <a:lnSpc>
                <a:spcPct val="90000"/>
              </a:lnSpc>
            </a:pPr>
            <a:endParaRPr lang="en-GB" sz="1600" dirty="0"/>
          </a:p>
        </p:txBody>
      </p:sp>
      <p:sp>
        <p:nvSpPr>
          <p:cNvPr id="7" name="Date Placeholder 6">
            <a:extLst>
              <a:ext uri="{FF2B5EF4-FFF2-40B4-BE49-F238E27FC236}">
                <a16:creationId xmlns:a16="http://schemas.microsoft.com/office/drawing/2014/main" id="{66594113-A615-1A23-18BD-DF61AF888E1A}"/>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F8C01770-17E6-360A-206E-71264951669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77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D3D6-7247-2582-17D7-5312B7A0B1FF}"/>
              </a:ext>
            </a:extLst>
          </p:cNvPr>
          <p:cNvSpPr>
            <a:spLocks noGrp="1"/>
          </p:cNvSpPr>
          <p:nvPr>
            <p:ph type="title"/>
          </p:nvPr>
        </p:nvSpPr>
        <p:spPr>
          <a:xfrm>
            <a:off x="840699" y="687480"/>
            <a:ext cx="5605629" cy="994172"/>
          </a:xfrm>
        </p:spPr>
        <p:txBody>
          <a:bodyPr>
            <a:normAutofit/>
          </a:bodyPr>
          <a:lstStyle/>
          <a:p>
            <a:r>
              <a:rPr lang="en-GB" sz="3600"/>
              <a:t>Some Legal Issues: Contracts</a:t>
            </a:r>
          </a:p>
        </p:txBody>
      </p:sp>
      <p:sp>
        <p:nvSpPr>
          <p:cNvPr id="3" name="Content Placeholder 2">
            <a:extLst>
              <a:ext uri="{FF2B5EF4-FFF2-40B4-BE49-F238E27FC236}">
                <a16:creationId xmlns:a16="http://schemas.microsoft.com/office/drawing/2014/main" id="{A0B805BD-ED5B-C440-9C2F-F2FD09FD5AE4}"/>
              </a:ext>
            </a:extLst>
          </p:cNvPr>
          <p:cNvSpPr>
            <a:spLocks noGrp="1"/>
          </p:cNvSpPr>
          <p:nvPr>
            <p:ph idx="1"/>
          </p:nvPr>
        </p:nvSpPr>
        <p:spPr>
          <a:xfrm>
            <a:off x="852321" y="2227943"/>
            <a:ext cx="5277246" cy="3788227"/>
          </a:xfrm>
        </p:spPr>
        <p:txBody>
          <a:bodyPr anchor="ctr">
            <a:normAutofit fontScale="92500" lnSpcReduction="10000"/>
          </a:bodyPr>
          <a:lstStyle/>
          <a:p>
            <a:pPr marL="0" indent="0">
              <a:buNone/>
            </a:pPr>
            <a:r>
              <a:rPr lang="en-GB" sz="2100" dirty="0"/>
              <a:t>Some distributors refusing AI generated content, </a:t>
            </a:r>
            <a:r>
              <a:rPr lang="en-GB" sz="2100" dirty="0" err="1"/>
              <a:t>eg</a:t>
            </a:r>
            <a:r>
              <a:rPr lang="en-GB" sz="2100" dirty="0"/>
              <a:t>:</a:t>
            </a:r>
          </a:p>
          <a:p>
            <a:pPr lvl="1">
              <a:buFont typeface="Arial" panose="020B0604020202020204" pitchFamily="34" charset="0"/>
              <a:buChar char="•"/>
            </a:pPr>
            <a:r>
              <a:rPr lang="en-GB" sz="1700" dirty="0"/>
              <a:t>Li</a:t>
            </a:r>
            <a:r>
              <a:rPr lang="en-GB" sz="2000" dirty="0"/>
              <a:t>ghtning Source (Ingram owned) POD printer</a:t>
            </a:r>
          </a:p>
          <a:p>
            <a:pPr marL="0" indent="0">
              <a:buNone/>
            </a:pPr>
            <a:endParaRPr lang="en-GB" sz="2100" dirty="0"/>
          </a:p>
          <a:p>
            <a:pPr marL="0" indent="0">
              <a:buNone/>
            </a:pPr>
            <a:r>
              <a:rPr lang="en-GB" sz="2100" dirty="0"/>
              <a:t>LLMs contracting with (largest) publishers to use content for training </a:t>
            </a:r>
          </a:p>
          <a:p>
            <a:pPr marL="0" indent="0">
              <a:buNone/>
            </a:pPr>
            <a:r>
              <a:rPr lang="en-GB" sz="2100" dirty="0"/>
              <a:t>	Not aware of this with any OA content/publisher</a:t>
            </a:r>
          </a:p>
          <a:p>
            <a:pPr marL="0" indent="0">
              <a:buNone/>
            </a:pPr>
            <a:endParaRPr lang="en-GB" sz="2100" dirty="0"/>
          </a:p>
          <a:p>
            <a:pPr marL="0" indent="0">
              <a:buNone/>
            </a:pPr>
            <a:r>
              <a:rPr lang="en-GB" sz="2100" dirty="0"/>
              <a:t>Not presently including anything specific in our own author contracts</a:t>
            </a:r>
          </a:p>
        </p:txBody>
      </p:sp>
      <p:sp>
        <p:nvSpPr>
          <p:cNvPr id="7" name="Date Placeholder 6">
            <a:extLst>
              <a:ext uri="{FF2B5EF4-FFF2-40B4-BE49-F238E27FC236}">
                <a16:creationId xmlns:a16="http://schemas.microsoft.com/office/drawing/2014/main" id="{0AF3AECC-9AC5-FE63-BB89-6081B128D853}"/>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93FAB051-77D4-F5FE-F470-F8BB2634E6A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946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GB" sz="3000" dirty="0"/>
              <a:t>Ethical Considerations within OBP:</a:t>
            </a:r>
            <a:br>
              <a:rPr lang="en-GB" sz="3000" dirty="0"/>
            </a:br>
            <a:r>
              <a:rPr lang="en-GB" sz="3000" dirty="0"/>
              <a:t>1. Humans v machines</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spcBef>
                <a:spcPts val="2400"/>
              </a:spcBef>
              <a:buNone/>
            </a:pPr>
            <a:r>
              <a:rPr lang="en-GB" sz="1900" dirty="0"/>
              <a:t>Balancing efficiency with human expertise:</a:t>
            </a:r>
          </a:p>
          <a:p>
            <a:pPr lvl="1">
              <a:buFont typeface="Arial" panose="020B0604020202020204" pitchFamily="34" charset="0"/>
              <a:buChar char="•"/>
            </a:pPr>
            <a:r>
              <a:rPr lang="en-GB" sz="1900" dirty="0"/>
              <a:t>Presently AI is improving workflow and work 	experience for existing employees</a:t>
            </a:r>
          </a:p>
          <a:p>
            <a:pPr marL="0" indent="0">
              <a:spcBef>
                <a:spcPts val="1800"/>
              </a:spcBef>
              <a:buNone/>
            </a:pPr>
            <a:r>
              <a:rPr lang="en-GB" sz="1900" dirty="0"/>
              <a:t>Replacement of human employment?</a:t>
            </a:r>
          </a:p>
          <a:p>
            <a:pPr lvl="1">
              <a:buFont typeface="Arial" panose="020B0604020202020204" pitchFamily="34" charset="0"/>
              <a:buChar char="•"/>
            </a:pPr>
            <a:r>
              <a:rPr lang="en-GB" sz="1900" dirty="0"/>
              <a:t>nowhere near that for existing workflows </a:t>
            </a:r>
          </a:p>
          <a:p>
            <a:pPr lvl="1">
              <a:buFont typeface="Arial" panose="020B0604020202020204" pitchFamily="34" charset="0"/>
              <a:buChar char="•"/>
            </a:pPr>
            <a:r>
              <a:rPr lang="en-GB" sz="1900" dirty="0"/>
              <a:t>creating new outputs and formats, not replacing employees/professionals (</a:t>
            </a:r>
            <a:r>
              <a:rPr lang="en-GB" sz="1900" dirty="0" err="1"/>
              <a:t>eg</a:t>
            </a:r>
            <a:r>
              <a:rPr lang="en-GB" sz="1900" dirty="0"/>
              <a:t> audiobooks, improved accessibility)</a:t>
            </a:r>
          </a:p>
          <a:p>
            <a:pPr marL="0" indent="0">
              <a:buNone/>
            </a:pPr>
            <a:endParaRPr lang="en-GB" sz="1900" dirty="0"/>
          </a:p>
        </p:txBody>
      </p:sp>
      <p:sp>
        <p:nvSpPr>
          <p:cNvPr id="7" name="Date Placeholder 6">
            <a:extLst>
              <a:ext uri="{FF2B5EF4-FFF2-40B4-BE49-F238E27FC236}">
                <a16:creationId xmlns:a16="http://schemas.microsoft.com/office/drawing/2014/main" id="{27ACE3BF-078A-2A94-AD6F-E0B9A0000A00}"/>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FBD0020B-E7A4-5F22-0D69-BCE96D8021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BF9BE-FBD6-0EFA-9F04-3A57331F4CA7}"/>
              </a:ext>
            </a:extLst>
          </p:cNvPr>
          <p:cNvSpPr>
            <a:spLocks noGrp="1"/>
          </p:cNvSpPr>
          <p:nvPr>
            <p:ph type="title"/>
          </p:nvPr>
        </p:nvSpPr>
        <p:spPr>
          <a:xfrm>
            <a:off x="840699" y="687480"/>
            <a:ext cx="5605629" cy="994172"/>
          </a:xfrm>
        </p:spPr>
        <p:txBody>
          <a:bodyPr>
            <a:normAutofit/>
          </a:bodyPr>
          <a:lstStyle/>
          <a:p>
            <a:pPr>
              <a:lnSpc>
                <a:spcPct val="90000"/>
              </a:lnSpc>
            </a:pPr>
            <a:r>
              <a:rPr lang="en-GB" sz="3000" dirty="0"/>
              <a:t>2. Business practices &amp; the environment</a:t>
            </a:r>
          </a:p>
        </p:txBody>
      </p:sp>
      <p:sp>
        <p:nvSpPr>
          <p:cNvPr id="3" name="Content Placeholder 2">
            <a:extLst>
              <a:ext uri="{FF2B5EF4-FFF2-40B4-BE49-F238E27FC236}">
                <a16:creationId xmlns:a16="http://schemas.microsoft.com/office/drawing/2014/main" id="{F6AEAF58-665B-17F6-1FD6-477CF98D9FD4}"/>
              </a:ext>
            </a:extLst>
          </p:cNvPr>
          <p:cNvSpPr>
            <a:spLocks noGrp="1"/>
          </p:cNvSpPr>
          <p:nvPr>
            <p:ph idx="1"/>
          </p:nvPr>
        </p:nvSpPr>
        <p:spPr>
          <a:xfrm>
            <a:off x="852321" y="2227943"/>
            <a:ext cx="5033221" cy="3788227"/>
          </a:xfrm>
        </p:spPr>
        <p:txBody>
          <a:bodyPr anchor="ctr">
            <a:normAutofit/>
          </a:bodyPr>
          <a:lstStyle/>
          <a:p>
            <a:pPr marL="0" indent="0">
              <a:lnSpc>
                <a:spcPct val="90000"/>
              </a:lnSpc>
              <a:buNone/>
            </a:pPr>
            <a:r>
              <a:rPr lang="en-GB" sz="1800"/>
              <a:t>Ethical LLM models?</a:t>
            </a:r>
          </a:p>
          <a:p>
            <a:pPr lvl="1">
              <a:lnSpc>
                <a:spcPct val="90000"/>
              </a:lnSpc>
              <a:buFont typeface="Arial" panose="020B0604020202020204" pitchFamily="34" charset="0"/>
              <a:buChar char="•"/>
            </a:pPr>
            <a:r>
              <a:rPr lang="en-GB" sz="1800"/>
              <a:t>ChatGPT employment practices, closed model, US owned</a:t>
            </a:r>
          </a:p>
          <a:p>
            <a:pPr lvl="1">
              <a:lnSpc>
                <a:spcPct val="90000"/>
              </a:lnSpc>
              <a:buFont typeface="Arial" panose="020B0604020202020204" pitchFamily="34" charset="0"/>
              <a:buChar char="•"/>
            </a:pPr>
            <a:r>
              <a:rPr lang="en-GB" sz="1800"/>
              <a:t>DeepSeek employment practices, open source, Chinese owned</a:t>
            </a:r>
          </a:p>
          <a:p>
            <a:pPr lvl="1">
              <a:lnSpc>
                <a:spcPct val="90000"/>
              </a:lnSpc>
              <a:buFont typeface="Arial" panose="020B0604020202020204" pitchFamily="34" charset="0"/>
              <a:buChar char="•"/>
            </a:pPr>
            <a:r>
              <a:rPr lang="en-GB" sz="1800"/>
              <a:t>Government/company/training censorship/biases (not always transparent)</a:t>
            </a:r>
          </a:p>
          <a:p>
            <a:pPr marL="0" indent="0">
              <a:lnSpc>
                <a:spcPct val="90000"/>
              </a:lnSpc>
              <a:buNone/>
            </a:pPr>
            <a:endParaRPr lang="en-GB" sz="1800"/>
          </a:p>
          <a:p>
            <a:pPr marL="0" indent="0">
              <a:lnSpc>
                <a:spcPct val="90000"/>
              </a:lnSpc>
              <a:buNone/>
            </a:pPr>
            <a:r>
              <a:rPr lang="en-GB" sz="1800"/>
              <a:t>Environmental issues:</a:t>
            </a:r>
          </a:p>
          <a:p>
            <a:pPr lvl="1">
              <a:lnSpc>
                <a:spcPct val="90000"/>
              </a:lnSpc>
              <a:buFont typeface="Arial" panose="020B0604020202020204" pitchFamily="34" charset="0"/>
              <a:buChar char="•"/>
            </a:pPr>
            <a:r>
              <a:rPr lang="en-GB" sz="1800"/>
              <a:t>	difficult to assess – and changing</a:t>
            </a:r>
          </a:p>
          <a:p>
            <a:pPr lvl="1">
              <a:lnSpc>
                <a:spcPct val="90000"/>
              </a:lnSpc>
              <a:buFont typeface="Arial" panose="020B0604020202020204" pitchFamily="34" charset="0"/>
              <a:buChar char="•"/>
            </a:pPr>
            <a:r>
              <a:rPr lang="en-GB" sz="1800"/>
              <a:t>	is providing an audio book – or accessible content – better than requiring AI enabled browsers to do it for each reader?</a:t>
            </a:r>
          </a:p>
        </p:txBody>
      </p:sp>
      <p:sp>
        <p:nvSpPr>
          <p:cNvPr id="7" name="Date Placeholder 6">
            <a:extLst>
              <a:ext uri="{FF2B5EF4-FFF2-40B4-BE49-F238E27FC236}">
                <a16:creationId xmlns:a16="http://schemas.microsoft.com/office/drawing/2014/main" id="{6F354439-A567-F86F-11DA-2DF22617FAC4}"/>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28969F19-7BFB-3016-0234-5810A48F042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614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en-GB" sz="3850"/>
              <a:t>Conclusion</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buNone/>
            </a:pPr>
            <a:r>
              <a:rPr lang="en-GB" sz="1900" dirty="0"/>
              <a:t>OBP is:</a:t>
            </a:r>
          </a:p>
          <a:p>
            <a:r>
              <a:rPr lang="en-GB" sz="1900" dirty="0"/>
              <a:t>Encouraging ongoing dialogue on AI ethics and practices in scholarly publishing</a:t>
            </a:r>
          </a:p>
          <a:p>
            <a:r>
              <a:rPr lang="en-GB" sz="1900" dirty="0"/>
              <a:t>Recognising that issues are changing and evolving rapidly</a:t>
            </a:r>
          </a:p>
          <a:p>
            <a:r>
              <a:rPr lang="en-GB" sz="1900" dirty="0"/>
              <a:t>Investigating, experimenting and introducing AI cautiously and in consultation with employees and authors</a:t>
            </a:r>
          </a:p>
          <a:p>
            <a:pPr marL="0" indent="0">
              <a:spcBef>
                <a:spcPts val="1800"/>
              </a:spcBef>
              <a:buNone/>
            </a:pPr>
            <a:r>
              <a:rPr lang="en-GB" sz="1900" dirty="0"/>
              <a:t>Position: AI is providing useful tools to support publishing workflows, but all require human expertise and moderation in their application</a:t>
            </a:r>
          </a:p>
        </p:txBody>
      </p:sp>
      <p:sp>
        <p:nvSpPr>
          <p:cNvPr id="7" name="Date Placeholder 6">
            <a:extLst>
              <a:ext uri="{FF2B5EF4-FFF2-40B4-BE49-F238E27FC236}">
                <a16:creationId xmlns:a16="http://schemas.microsoft.com/office/drawing/2014/main" id="{449C50C8-04E9-11AF-5EEC-88E3D729E368}"/>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D6F982E2-4957-0BF0-B2D5-B12731584C7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en-GB" sz="3850"/>
              <a:t>AI-Generated Book Blurbs</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buNone/>
            </a:pPr>
            <a:r>
              <a:rPr lang="en-GB" sz="2100"/>
              <a:t>AI (Chat-GPT) drafts initial blurbs based on key information </a:t>
            </a:r>
          </a:p>
          <a:p>
            <a:pPr lvl="1"/>
            <a:r>
              <a:rPr lang="en-GB" sz="2100"/>
              <a:t>(book proposal, introduction etc)</a:t>
            </a:r>
          </a:p>
          <a:p>
            <a:pPr marL="0" indent="0">
              <a:buNone/>
            </a:pPr>
            <a:r>
              <a:rPr lang="en-GB" sz="2100"/>
              <a:t>AI drafts some chapter abstracts </a:t>
            </a:r>
          </a:p>
          <a:p>
            <a:pPr lvl="1"/>
            <a:r>
              <a:rPr lang="en-GB" sz="2100"/>
              <a:t>(but usually ask authors to do this)</a:t>
            </a:r>
          </a:p>
          <a:p>
            <a:pPr marL="0" indent="0">
              <a:spcBef>
                <a:spcPts val="1800"/>
              </a:spcBef>
              <a:buNone/>
            </a:pPr>
            <a:r>
              <a:rPr lang="en-GB" sz="2100"/>
              <a:t>Human editors and authors review and refine these drafts to capture the book's essence</a:t>
            </a:r>
          </a:p>
        </p:txBody>
      </p:sp>
      <p:sp>
        <p:nvSpPr>
          <p:cNvPr id="7" name="Date Placeholder 6">
            <a:extLst>
              <a:ext uri="{FF2B5EF4-FFF2-40B4-BE49-F238E27FC236}">
                <a16:creationId xmlns:a16="http://schemas.microsoft.com/office/drawing/2014/main" id="{17369A05-6FDE-80C6-B35F-BA2F80474F47}"/>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D7A710FD-2652-3D60-B93C-EBDAF5B1588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en-GB" sz="3850"/>
              <a:t>Introduction</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lnSpc>
                <a:spcPct val="90000"/>
              </a:lnSpc>
              <a:buNone/>
            </a:pPr>
            <a:r>
              <a:rPr lang="en-GB" sz="1800"/>
              <a:t>AI is both enhancing efficiency and presenting ethical challenges for scholarly publishers</a:t>
            </a:r>
          </a:p>
          <a:p>
            <a:pPr marL="0" indent="0">
              <a:lnSpc>
                <a:spcPct val="90000"/>
              </a:lnSpc>
              <a:spcBef>
                <a:spcPts val="2400"/>
              </a:spcBef>
              <a:buNone/>
            </a:pPr>
            <a:r>
              <a:rPr lang="en-GB" sz="1800"/>
              <a:t>I will be looking specifically at our experience at Open Book Publishers, see also</a:t>
            </a:r>
          </a:p>
          <a:p>
            <a:pPr marL="0" indent="0">
              <a:lnSpc>
                <a:spcPct val="90000"/>
              </a:lnSpc>
              <a:spcBef>
                <a:spcPts val="2400"/>
              </a:spcBef>
              <a:buNone/>
            </a:pPr>
            <a:r>
              <a:rPr lang="en-GB" sz="1800">
                <a:hlinkClick r:id="rId2"/>
              </a:rPr>
              <a:t>https://blogs.openbookpublishers.com/navigating-ai-in-academic-publishing-balancing-efficiency-expertise-and-ethics/</a:t>
            </a:r>
            <a:endParaRPr lang="en-GB" sz="1800"/>
          </a:p>
          <a:p>
            <a:pPr marL="0" indent="0">
              <a:lnSpc>
                <a:spcPct val="90000"/>
              </a:lnSpc>
              <a:spcBef>
                <a:spcPts val="2400"/>
              </a:spcBef>
              <a:buNone/>
            </a:pPr>
            <a:endParaRPr lang="en-GB" sz="1800"/>
          </a:p>
          <a:p>
            <a:pPr marL="0" indent="0">
              <a:lnSpc>
                <a:spcPct val="90000"/>
              </a:lnSpc>
              <a:buNone/>
            </a:pPr>
            <a:r>
              <a:rPr lang="en-GB" sz="1800"/>
              <a:t>Also –  University of Michigan Press experience:</a:t>
            </a:r>
            <a:br>
              <a:rPr lang="en-GB" sz="1800"/>
            </a:br>
            <a:r>
              <a:rPr lang="en-GB" sz="1800">
                <a:hlinkClick r:id="rId3"/>
              </a:rPr>
              <a:t>https://ebc.press.umich.edu/stories/2025-01-29-ai-and-the-university-press-a-michigan-case-study/</a:t>
            </a:r>
            <a:endParaRPr lang="en-GB" sz="1800"/>
          </a:p>
          <a:p>
            <a:pPr marL="0" indent="0">
              <a:lnSpc>
                <a:spcPct val="90000"/>
              </a:lnSpc>
              <a:buNone/>
            </a:pPr>
            <a:endParaRPr lang="en-GB" sz="1800"/>
          </a:p>
        </p:txBody>
      </p:sp>
      <p:sp>
        <p:nvSpPr>
          <p:cNvPr id="6" name="Date Placeholder 5">
            <a:extLst>
              <a:ext uri="{FF2B5EF4-FFF2-40B4-BE49-F238E27FC236}">
                <a16:creationId xmlns:a16="http://schemas.microsoft.com/office/drawing/2014/main" id="{E934C1C4-8074-0015-309A-DF335D17A50E}"/>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2057" name="Rectangle 205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9" name="Oval 205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052" name="Picture 4" descr="Open Book Publishers logo">
            <a:extLst>
              <a:ext uri="{FF2B5EF4-FFF2-40B4-BE49-F238E27FC236}">
                <a16:creationId xmlns:a16="http://schemas.microsoft.com/office/drawing/2014/main" id="{18630D75-BFAA-D509-0516-E1A17981D66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en-GB" sz="3600" dirty="0"/>
              <a:t>AI-Assisted Index Topics Lists</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buNone/>
            </a:pPr>
            <a:r>
              <a:rPr lang="en-GB" sz="2100" dirty="0"/>
              <a:t>Using ChatGPT for </a:t>
            </a:r>
          </a:p>
          <a:p>
            <a:r>
              <a:rPr lang="en-GB" sz="2100" dirty="0"/>
              <a:t>	preliminary index topics &amp; names lists</a:t>
            </a:r>
          </a:p>
          <a:p>
            <a:r>
              <a:rPr lang="en-GB" sz="2100" dirty="0"/>
              <a:t>	generating keyword suggestions for metadata</a:t>
            </a:r>
          </a:p>
          <a:p>
            <a:pPr marL="0" indent="0">
              <a:buNone/>
            </a:pPr>
            <a:r>
              <a:rPr lang="en-GB" sz="2100" dirty="0"/>
              <a:t>Necessity for human oversight to refine AI-generated suggestions</a:t>
            </a:r>
          </a:p>
          <a:p>
            <a:pPr marL="0" indent="0">
              <a:buNone/>
            </a:pPr>
            <a:endParaRPr lang="en-GB" sz="2100" dirty="0"/>
          </a:p>
          <a:p>
            <a:pPr marL="0" indent="0">
              <a:buNone/>
            </a:pPr>
            <a:r>
              <a:rPr lang="en-GB" sz="2100" dirty="0"/>
              <a:t>But not (presently) good at accurately creating subject codes (Thema, BIC/BISAC, etc) </a:t>
            </a:r>
          </a:p>
        </p:txBody>
      </p:sp>
      <p:sp>
        <p:nvSpPr>
          <p:cNvPr id="7" name="Date Placeholder 6">
            <a:extLst>
              <a:ext uri="{FF2B5EF4-FFF2-40B4-BE49-F238E27FC236}">
                <a16:creationId xmlns:a16="http://schemas.microsoft.com/office/drawing/2014/main" id="{C49DE4BE-7B66-6051-668B-D90A814FE07D}"/>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EF8A95EE-42B7-F18F-9E00-899651E4D0B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GB" sz="3000"/>
              <a:t>Enhancing Accessibility with AI-Generated Alt-Text</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buNone/>
            </a:pPr>
            <a:r>
              <a:rPr lang="en-GB" sz="2100"/>
              <a:t>Alt-text makes visual content (eg images, graphs etc) accessible for visually impaired users	</a:t>
            </a:r>
          </a:p>
          <a:p>
            <a:pPr marL="0" indent="0">
              <a:spcBef>
                <a:spcPts val="1800"/>
              </a:spcBef>
              <a:buNone/>
            </a:pPr>
            <a:r>
              <a:rPr lang="en-GB" sz="2100"/>
              <a:t>AI (ChatGPT) generates initial draft of alt-text, but human review ensures accuracy and relevance</a:t>
            </a:r>
          </a:p>
          <a:p>
            <a:pPr marL="0" indent="0">
              <a:spcBef>
                <a:spcPts val="1800"/>
              </a:spcBef>
              <a:buNone/>
            </a:pPr>
            <a:r>
              <a:rPr lang="en-GB" sz="2100"/>
              <a:t>Utilising accessibility checkers for epub and pdf files (Ace by DAISY,  Adobe Indesign/Acrobat accessibility checkers)</a:t>
            </a:r>
          </a:p>
        </p:txBody>
      </p:sp>
      <p:sp>
        <p:nvSpPr>
          <p:cNvPr id="7" name="Date Placeholder 6">
            <a:extLst>
              <a:ext uri="{FF2B5EF4-FFF2-40B4-BE49-F238E27FC236}">
                <a16:creationId xmlns:a16="http://schemas.microsoft.com/office/drawing/2014/main" id="{77619290-1FCC-8469-532A-DA4E47ED5D29}"/>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739505BD-38F6-5611-883E-FA85D7D36DE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GB" sz="3000"/>
              <a:t>Expanding Access with AI-Generated Audiobooks</a:t>
            </a:r>
          </a:p>
        </p:txBody>
      </p:sp>
      <p:sp>
        <p:nvSpPr>
          <p:cNvPr id="3" name="Content Placeholder 2"/>
          <p:cNvSpPr>
            <a:spLocks noGrp="1"/>
          </p:cNvSpPr>
          <p:nvPr>
            <p:ph idx="1"/>
          </p:nvPr>
        </p:nvSpPr>
        <p:spPr>
          <a:xfrm>
            <a:off x="852321" y="2227943"/>
            <a:ext cx="5033221" cy="3788227"/>
          </a:xfrm>
        </p:spPr>
        <p:txBody>
          <a:bodyPr anchor="ctr">
            <a:normAutofit/>
          </a:bodyPr>
          <a:lstStyle/>
          <a:p>
            <a:pPr marL="0" indent="0">
              <a:lnSpc>
                <a:spcPct val="90000"/>
              </a:lnSpc>
              <a:buNone/>
            </a:pPr>
            <a:r>
              <a:rPr lang="en-GB" sz="1600"/>
              <a:t>Text-to-Speech (TTS) systems allow us to produce audiobooks cost-effectively</a:t>
            </a:r>
          </a:p>
          <a:p>
            <a:pPr marL="0" indent="0">
              <a:lnSpc>
                <a:spcPct val="90000"/>
              </a:lnSpc>
              <a:buNone/>
            </a:pPr>
            <a:r>
              <a:rPr lang="en-GB" sz="1600"/>
              <a:t>	using free service by GooglePlay,</a:t>
            </a:r>
            <a:br>
              <a:rPr lang="en-GB" sz="1600"/>
            </a:br>
            <a:r>
              <a:rPr lang="en-GB" sz="1600"/>
              <a:t>	ElevenLabs results are better, but over £100 per book</a:t>
            </a:r>
          </a:p>
          <a:p>
            <a:pPr marL="0" indent="0">
              <a:lnSpc>
                <a:spcPct val="90000"/>
              </a:lnSpc>
              <a:buNone/>
            </a:pPr>
            <a:endParaRPr lang="en-GB" sz="1600"/>
          </a:p>
          <a:p>
            <a:pPr marL="0" indent="0">
              <a:lnSpc>
                <a:spcPct val="90000"/>
              </a:lnSpc>
              <a:buNone/>
            </a:pPr>
            <a:r>
              <a:rPr lang="en-GB" sz="1600"/>
              <a:t>Human oversight required to ensure quality and accessibility</a:t>
            </a:r>
          </a:p>
          <a:p>
            <a:pPr marL="0" indent="0">
              <a:lnSpc>
                <a:spcPct val="90000"/>
              </a:lnSpc>
              <a:buNone/>
            </a:pPr>
            <a:endParaRPr lang="en-GB" sz="1600"/>
          </a:p>
          <a:p>
            <a:pPr marL="0" indent="0">
              <a:lnSpc>
                <a:spcPct val="90000"/>
              </a:lnSpc>
              <a:buNone/>
            </a:pPr>
            <a:r>
              <a:rPr lang="en-GB" sz="1600"/>
              <a:t>In the process of assessing cost/benefit for a small set of titles. 	</a:t>
            </a:r>
          </a:p>
          <a:p>
            <a:pPr lvl="1">
              <a:lnSpc>
                <a:spcPct val="90000"/>
              </a:lnSpc>
            </a:pPr>
            <a:r>
              <a:rPr lang="en-GB" sz="1600"/>
              <a:t>On Google Books – free audiobooks are being downloaded at a similar rate to free epubs</a:t>
            </a:r>
          </a:p>
        </p:txBody>
      </p:sp>
      <p:sp>
        <p:nvSpPr>
          <p:cNvPr id="7" name="Date Placeholder 6">
            <a:extLst>
              <a:ext uri="{FF2B5EF4-FFF2-40B4-BE49-F238E27FC236}">
                <a16:creationId xmlns:a16="http://schemas.microsoft.com/office/drawing/2014/main" id="{5F1B49C0-923B-A89E-821F-D2587EA42006}"/>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891E3345-D07B-F92F-5984-253FC383B8F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0821F-CA9A-96ED-4C20-04D74070B9CE}"/>
              </a:ext>
            </a:extLst>
          </p:cNvPr>
          <p:cNvSpPr>
            <a:spLocks noGrp="1"/>
          </p:cNvSpPr>
          <p:nvPr>
            <p:ph type="title"/>
          </p:nvPr>
        </p:nvSpPr>
        <p:spPr>
          <a:xfrm>
            <a:off x="840699" y="687480"/>
            <a:ext cx="5605629" cy="994172"/>
          </a:xfrm>
        </p:spPr>
        <p:txBody>
          <a:bodyPr>
            <a:normAutofit/>
          </a:bodyPr>
          <a:lstStyle/>
          <a:p>
            <a:r>
              <a:rPr lang="en-GB" sz="3850"/>
              <a:t>Marketing</a:t>
            </a:r>
          </a:p>
        </p:txBody>
      </p:sp>
      <p:sp>
        <p:nvSpPr>
          <p:cNvPr id="3" name="Content Placeholder 2">
            <a:extLst>
              <a:ext uri="{FF2B5EF4-FFF2-40B4-BE49-F238E27FC236}">
                <a16:creationId xmlns:a16="http://schemas.microsoft.com/office/drawing/2014/main" id="{E8F93EE8-CC07-5978-AD95-AA7F5E4E06D5}"/>
              </a:ext>
            </a:extLst>
          </p:cNvPr>
          <p:cNvSpPr>
            <a:spLocks noGrp="1"/>
          </p:cNvSpPr>
          <p:nvPr>
            <p:ph idx="1"/>
          </p:nvPr>
        </p:nvSpPr>
        <p:spPr>
          <a:xfrm>
            <a:off x="852321" y="2227943"/>
            <a:ext cx="5033221" cy="3788227"/>
          </a:xfrm>
        </p:spPr>
        <p:txBody>
          <a:bodyPr anchor="ctr">
            <a:normAutofit/>
          </a:bodyPr>
          <a:lstStyle/>
          <a:p>
            <a:pPr marL="0" indent="0">
              <a:buNone/>
            </a:pPr>
            <a:r>
              <a:rPr lang="en-GB" sz="2100"/>
              <a:t>Using AI (ChatGPT) to:</a:t>
            </a:r>
          </a:p>
          <a:p>
            <a:r>
              <a:rPr lang="en-GB" sz="2100"/>
              <a:t>creating drafts of text targeted for different advertising campaigns e.g. social media, conference flyer, etc.</a:t>
            </a:r>
          </a:p>
          <a:p>
            <a:r>
              <a:rPr lang="en-GB" sz="2100"/>
              <a:t>compiling lists of journals and societies for marketing purposes – although without careful prompting tends to prioritise Anglo-American journals.</a:t>
            </a:r>
          </a:p>
        </p:txBody>
      </p:sp>
      <p:sp>
        <p:nvSpPr>
          <p:cNvPr id="7" name="Date Placeholder 6">
            <a:extLst>
              <a:ext uri="{FF2B5EF4-FFF2-40B4-BE49-F238E27FC236}">
                <a16:creationId xmlns:a16="http://schemas.microsoft.com/office/drawing/2014/main" id="{0D388337-1539-B969-4FF4-31C0E9796123}"/>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FD9140EB-6AF7-AC57-CC27-5DD7151848D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300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3A5582-CE4E-296C-8FF6-EABF987149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1A45A2-5D61-5EDE-7326-760479A85D8E}"/>
              </a:ext>
            </a:extLst>
          </p:cNvPr>
          <p:cNvSpPr>
            <a:spLocks noGrp="1"/>
          </p:cNvSpPr>
          <p:nvPr>
            <p:ph type="title"/>
          </p:nvPr>
        </p:nvSpPr>
        <p:spPr>
          <a:xfrm>
            <a:off x="840699" y="687480"/>
            <a:ext cx="5605629" cy="994172"/>
          </a:xfrm>
        </p:spPr>
        <p:txBody>
          <a:bodyPr>
            <a:normAutofit fontScale="90000"/>
          </a:bodyPr>
          <a:lstStyle/>
          <a:p>
            <a:r>
              <a:rPr lang="en-GB" sz="3850" dirty="0"/>
              <a:t>Automated processing tools</a:t>
            </a:r>
          </a:p>
        </p:txBody>
      </p:sp>
      <p:sp>
        <p:nvSpPr>
          <p:cNvPr id="3" name="Content Placeholder 2">
            <a:extLst>
              <a:ext uri="{FF2B5EF4-FFF2-40B4-BE49-F238E27FC236}">
                <a16:creationId xmlns:a16="http://schemas.microsoft.com/office/drawing/2014/main" id="{090F0F80-2585-1B37-F7D8-A16DFC890132}"/>
              </a:ext>
            </a:extLst>
          </p:cNvPr>
          <p:cNvSpPr>
            <a:spLocks noGrp="1"/>
          </p:cNvSpPr>
          <p:nvPr>
            <p:ph idx="1"/>
          </p:nvPr>
        </p:nvSpPr>
        <p:spPr>
          <a:xfrm>
            <a:off x="852321" y="2227943"/>
            <a:ext cx="5033221" cy="3788227"/>
          </a:xfrm>
        </p:spPr>
        <p:txBody>
          <a:bodyPr anchor="ctr">
            <a:normAutofit/>
          </a:bodyPr>
          <a:lstStyle/>
          <a:p>
            <a:pPr marL="0" indent="0">
              <a:buNone/>
            </a:pPr>
            <a:endParaRPr lang="en-GB" sz="2100" dirty="0"/>
          </a:p>
          <a:p>
            <a:r>
              <a:rPr lang="en-GB" sz="2100" dirty="0"/>
              <a:t>Spell checking tools: useful for proof reading</a:t>
            </a:r>
          </a:p>
          <a:p>
            <a:r>
              <a:rPr lang="en-GB" sz="2100" dirty="0"/>
              <a:t>Monitoring citation and metadata extraction tools: useful for backlist and pdf only titles</a:t>
            </a:r>
          </a:p>
          <a:p>
            <a:r>
              <a:rPr lang="en-GB" sz="2100" dirty="0" err="1"/>
              <a:t>url</a:t>
            </a:r>
            <a:r>
              <a:rPr lang="en-GB" sz="2100" dirty="0"/>
              <a:t> extraction and checking tools</a:t>
            </a:r>
          </a:p>
          <a:p>
            <a:r>
              <a:rPr lang="en-GB" sz="2100" dirty="0"/>
              <a:t>Translation tools</a:t>
            </a:r>
          </a:p>
        </p:txBody>
      </p:sp>
      <p:sp>
        <p:nvSpPr>
          <p:cNvPr id="7" name="Date Placeholder 6">
            <a:extLst>
              <a:ext uri="{FF2B5EF4-FFF2-40B4-BE49-F238E27FC236}">
                <a16:creationId xmlns:a16="http://schemas.microsoft.com/office/drawing/2014/main" id="{225C010B-9885-8946-3BB9-7851429AEF89}"/>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F657CF21-9A34-AF13-490D-8C755EEAD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180F343A-5274-E13D-BF9C-9569D5214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1B33F8A7-29E9-D57D-0E7A-BFC8DDBB6B5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731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F2844-53C0-6B28-EB22-D6ABF6B09D3C}"/>
              </a:ext>
            </a:extLst>
          </p:cNvPr>
          <p:cNvSpPr>
            <a:spLocks noGrp="1"/>
          </p:cNvSpPr>
          <p:nvPr>
            <p:ph type="title"/>
          </p:nvPr>
        </p:nvSpPr>
        <p:spPr>
          <a:xfrm>
            <a:off x="840699" y="687480"/>
            <a:ext cx="5605629" cy="994172"/>
          </a:xfrm>
        </p:spPr>
        <p:txBody>
          <a:bodyPr>
            <a:normAutofit/>
          </a:bodyPr>
          <a:lstStyle/>
          <a:p>
            <a:r>
              <a:rPr lang="en-GB" sz="3850"/>
              <a:t>Software development</a:t>
            </a:r>
          </a:p>
        </p:txBody>
      </p:sp>
      <p:sp>
        <p:nvSpPr>
          <p:cNvPr id="3" name="Content Placeholder 2">
            <a:extLst>
              <a:ext uri="{FF2B5EF4-FFF2-40B4-BE49-F238E27FC236}">
                <a16:creationId xmlns:a16="http://schemas.microsoft.com/office/drawing/2014/main" id="{97D01015-1705-5FCB-4FF6-0A3A46B8EF2A}"/>
              </a:ext>
            </a:extLst>
          </p:cNvPr>
          <p:cNvSpPr>
            <a:spLocks noGrp="1"/>
          </p:cNvSpPr>
          <p:nvPr>
            <p:ph idx="1"/>
          </p:nvPr>
        </p:nvSpPr>
        <p:spPr>
          <a:xfrm>
            <a:off x="852321" y="2227943"/>
            <a:ext cx="5033221" cy="3788227"/>
          </a:xfrm>
        </p:spPr>
        <p:txBody>
          <a:bodyPr anchor="ctr">
            <a:normAutofit/>
          </a:bodyPr>
          <a:lstStyle/>
          <a:p>
            <a:pPr marL="0" indent="0">
              <a:buNone/>
            </a:pPr>
            <a:r>
              <a:rPr lang="en-GB" sz="2100" b="0" i="0" dirty="0">
                <a:effectLst/>
                <a:latin typeface="Source Sans Pro" panose="020B0503030403020204" pitchFamily="34" charset="0"/>
              </a:rPr>
              <a:t>Our developers integrate AI (ChatGPT, Copilot) into their coding environments to streamline specific tasks, such as: </a:t>
            </a:r>
          </a:p>
          <a:p>
            <a:r>
              <a:rPr lang="en-GB" sz="2100" dirty="0">
                <a:latin typeface="Source Sans Pro" panose="020B0503030403020204" pitchFamily="34" charset="0"/>
              </a:rPr>
              <a:t>	</a:t>
            </a:r>
            <a:r>
              <a:rPr lang="en-GB" sz="2100" b="0" i="0" dirty="0">
                <a:effectLst/>
                <a:latin typeface="Source Sans Pro" panose="020B0503030403020204" pitchFamily="34" charset="0"/>
              </a:rPr>
              <a:t>code explanation </a:t>
            </a:r>
          </a:p>
          <a:p>
            <a:r>
              <a:rPr lang="en-GB" sz="2100" dirty="0">
                <a:latin typeface="Source Sans Pro" panose="020B0503030403020204" pitchFamily="34" charset="0"/>
              </a:rPr>
              <a:t>	</a:t>
            </a:r>
            <a:r>
              <a:rPr lang="en-GB" sz="2100" b="0" i="0" dirty="0">
                <a:effectLst/>
                <a:latin typeface="Source Sans Pro" panose="020B0503030403020204" pitchFamily="34" charset="0"/>
              </a:rPr>
              <a:t>generating snippets of code</a:t>
            </a:r>
          </a:p>
          <a:p>
            <a:r>
              <a:rPr lang="en-GB" sz="2100" dirty="0">
                <a:latin typeface="Source Sans Pro" panose="020B0503030403020204" pitchFamily="34" charset="0"/>
              </a:rPr>
              <a:t>	</a:t>
            </a:r>
            <a:r>
              <a:rPr lang="en-GB" sz="2100" b="0" i="0" dirty="0">
                <a:effectLst/>
                <a:latin typeface="Source Sans Pro" panose="020B0503030403020204" pitchFamily="34" charset="0"/>
              </a:rPr>
              <a:t>automating test writing (a tedious activity that AI can handle efficiently)</a:t>
            </a:r>
          </a:p>
          <a:p>
            <a:pPr marL="0" indent="0">
              <a:buNone/>
            </a:pPr>
            <a:endParaRPr lang="en-GB" sz="2100" dirty="0">
              <a:latin typeface="Source Sans Pro" panose="020B0503030403020204" pitchFamily="34" charset="0"/>
            </a:endParaRPr>
          </a:p>
          <a:p>
            <a:pPr marL="0" indent="0">
              <a:buNone/>
            </a:pPr>
            <a:endParaRPr lang="en-GB" sz="2100" dirty="0"/>
          </a:p>
        </p:txBody>
      </p:sp>
      <p:sp>
        <p:nvSpPr>
          <p:cNvPr id="7" name="Date Placeholder 6">
            <a:extLst>
              <a:ext uri="{FF2B5EF4-FFF2-40B4-BE49-F238E27FC236}">
                <a16:creationId xmlns:a16="http://schemas.microsoft.com/office/drawing/2014/main" id="{EF1C8ECD-066B-B95B-582E-5A283528FEBF}"/>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E0D95ABF-83B4-121B-3607-F95211FC78E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63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C290-5F1A-812A-97CA-F69D8A637F69}"/>
              </a:ext>
            </a:extLst>
          </p:cNvPr>
          <p:cNvSpPr>
            <a:spLocks noGrp="1"/>
          </p:cNvSpPr>
          <p:nvPr>
            <p:ph type="title"/>
          </p:nvPr>
        </p:nvSpPr>
        <p:spPr>
          <a:xfrm>
            <a:off x="840699" y="687480"/>
            <a:ext cx="5605629" cy="994172"/>
          </a:xfrm>
        </p:spPr>
        <p:txBody>
          <a:bodyPr>
            <a:normAutofit/>
          </a:bodyPr>
          <a:lstStyle/>
          <a:p>
            <a:r>
              <a:rPr lang="en-GB" sz="3850" dirty="0"/>
              <a:t>Outline</a:t>
            </a:r>
          </a:p>
        </p:txBody>
      </p:sp>
      <p:sp>
        <p:nvSpPr>
          <p:cNvPr id="3" name="Content Placeholder 2">
            <a:extLst>
              <a:ext uri="{FF2B5EF4-FFF2-40B4-BE49-F238E27FC236}">
                <a16:creationId xmlns:a16="http://schemas.microsoft.com/office/drawing/2014/main" id="{6A4C5112-FC8A-CF2F-A250-691B08D454A4}"/>
              </a:ext>
            </a:extLst>
          </p:cNvPr>
          <p:cNvSpPr>
            <a:spLocks noGrp="1"/>
          </p:cNvSpPr>
          <p:nvPr>
            <p:ph idx="1"/>
          </p:nvPr>
        </p:nvSpPr>
        <p:spPr>
          <a:xfrm>
            <a:off x="852321" y="2227943"/>
            <a:ext cx="5033221" cy="3788227"/>
          </a:xfrm>
        </p:spPr>
        <p:txBody>
          <a:bodyPr anchor="ctr">
            <a:normAutofit/>
          </a:bodyPr>
          <a:lstStyle/>
          <a:p>
            <a:pPr marL="514350" indent="-514350">
              <a:buFont typeface="+mj-lt"/>
              <a:buAutoNum type="arabicPeriod"/>
            </a:pPr>
            <a:r>
              <a:rPr lang="en-GB" sz="2100"/>
              <a:t>OBP Intro</a:t>
            </a:r>
          </a:p>
          <a:p>
            <a:pPr marL="514350" indent="-514350">
              <a:buFont typeface="+mj-lt"/>
              <a:buAutoNum type="arabicPeriod"/>
            </a:pPr>
            <a:r>
              <a:rPr lang="en-GB" sz="2100"/>
              <a:t>How is OBP using AI?</a:t>
            </a:r>
          </a:p>
          <a:p>
            <a:pPr marL="514350" indent="-514350">
              <a:buFont typeface="+mj-lt"/>
              <a:buAutoNum type="arabicPeriod"/>
            </a:pPr>
            <a:r>
              <a:rPr lang="en-GB" sz="2100"/>
              <a:t>Some legal considerations</a:t>
            </a:r>
          </a:p>
          <a:p>
            <a:pPr marL="514350" indent="-514350">
              <a:buFont typeface="+mj-lt"/>
              <a:buAutoNum type="arabicPeriod"/>
            </a:pPr>
            <a:r>
              <a:rPr lang="en-GB" sz="2100"/>
              <a:t>Some ethical considerations</a:t>
            </a:r>
          </a:p>
          <a:p>
            <a:pPr marL="514350" indent="-514350">
              <a:buFont typeface="+mj-lt"/>
              <a:buAutoNum type="arabicPeriod"/>
            </a:pPr>
            <a:r>
              <a:rPr lang="en-GB" sz="2100"/>
              <a:t>Conclusion </a:t>
            </a:r>
          </a:p>
        </p:txBody>
      </p:sp>
      <p:sp>
        <p:nvSpPr>
          <p:cNvPr id="7" name="Date Placeholder 6">
            <a:extLst>
              <a:ext uri="{FF2B5EF4-FFF2-40B4-BE49-F238E27FC236}">
                <a16:creationId xmlns:a16="http://schemas.microsoft.com/office/drawing/2014/main" id="{76533859-395B-7154-2B5E-F13F3658C165}"/>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84B9A3F7-72F8-2EBD-CA5E-A29C9CDB5F6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783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GB" sz="3600" dirty="0"/>
              <a:t>Open Book Publishers: Intro</a:t>
            </a:r>
            <a:br>
              <a:rPr lang="en-GB" sz="2400" dirty="0"/>
            </a:br>
            <a:r>
              <a:rPr lang="en-GB" sz="2400" dirty="0">
                <a:hlinkClick r:id="rId2">
                  <a:extLst>
                    <a:ext uri="{A12FA001-AC4F-418D-AE19-62706E023703}">
                      <ahyp:hlinkClr xmlns:ahyp="http://schemas.microsoft.com/office/drawing/2018/hyperlinkcolor" val="tx"/>
                    </a:ext>
                  </a:extLst>
                </a:hlinkClick>
              </a:rPr>
              <a:t>https://www.openbookpublishers.com/</a:t>
            </a:r>
            <a:endParaRPr lang="en-GB" sz="2400" dirty="0"/>
          </a:p>
        </p:txBody>
      </p:sp>
      <p:sp>
        <p:nvSpPr>
          <p:cNvPr id="3" name="Content Placeholder 2"/>
          <p:cNvSpPr>
            <a:spLocks noGrp="1"/>
          </p:cNvSpPr>
          <p:nvPr>
            <p:ph idx="1"/>
          </p:nvPr>
        </p:nvSpPr>
        <p:spPr>
          <a:xfrm>
            <a:off x="852321" y="2227943"/>
            <a:ext cx="5033221" cy="3788227"/>
          </a:xfrm>
        </p:spPr>
        <p:txBody>
          <a:bodyPr anchor="ctr">
            <a:normAutofit/>
          </a:bodyPr>
          <a:lstStyle/>
          <a:p>
            <a:pPr marL="0" indent="0">
              <a:lnSpc>
                <a:spcPct val="90000"/>
              </a:lnSpc>
              <a:buNone/>
            </a:pPr>
            <a:r>
              <a:rPr lang="en-GB" sz="2100" dirty="0"/>
              <a:t>OBP is a Scholar-led, non-profit, open access publisher of (peer reviewed) scholarly books</a:t>
            </a:r>
          </a:p>
          <a:p>
            <a:pPr marL="0" indent="0">
              <a:lnSpc>
                <a:spcPct val="90000"/>
              </a:lnSpc>
              <a:buNone/>
            </a:pPr>
            <a:r>
              <a:rPr lang="en-GB" sz="2100" dirty="0"/>
              <a:t>	over 350 title published</a:t>
            </a:r>
          </a:p>
          <a:p>
            <a:pPr marL="0" indent="0">
              <a:lnSpc>
                <a:spcPct val="90000"/>
              </a:lnSpc>
              <a:buNone/>
            </a:pPr>
            <a:r>
              <a:rPr lang="en-GB" sz="2100" dirty="0"/>
              <a:t>	publishing about 50-60 titles per year</a:t>
            </a:r>
          </a:p>
          <a:p>
            <a:pPr marL="0" indent="0">
              <a:lnSpc>
                <a:spcPct val="90000"/>
              </a:lnSpc>
              <a:spcBef>
                <a:spcPts val="1800"/>
              </a:spcBef>
              <a:buNone/>
            </a:pPr>
            <a:r>
              <a:rPr lang="en-GB" sz="2100" dirty="0"/>
              <a:t>Approach to AI: Handle with care! </a:t>
            </a:r>
          </a:p>
          <a:p>
            <a:pPr marL="0" indent="0">
              <a:lnSpc>
                <a:spcPct val="90000"/>
              </a:lnSpc>
              <a:spcBef>
                <a:spcPts val="600"/>
              </a:spcBef>
              <a:buNone/>
            </a:pPr>
            <a:r>
              <a:rPr lang="en-GB" sz="2100" dirty="0"/>
              <a:t>	Cautious yet practical AI integration</a:t>
            </a:r>
          </a:p>
          <a:p>
            <a:pPr marL="0" indent="0">
              <a:lnSpc>
                <a:spcPct val="90000"/>
              </a:lnSpc>
              <a:spcBef>
                <a:spcPts val="1800"/>
              </a:spcBef>
              <a:buNone/>
            </a:pPr>
            <a:r>
              <a:rPr lang="en-GB" sz="2100" dirty="0"/>
              <a:t>Conclusion: AI can helpfully support, but not 	replace, human expertise</a:t>
            </a:r>
          </a:p>
        </p:txBody>
      </p:sp>
      <p:sp>
        <p:nvSpPr>
          <p:cNvPr id="7" name="Date Placeholder 6">
            <a:extLst>
              <a:ext uri="{FF2B5EF4-FFF2-40B4-BE49-F238E27FC236}">
                <a16:creationId xmlns:a16="http://schemas.microsoft.com/office/drawing/2014/main" id="{D079EFB6-9F60-6970-805D-4C41ABB1162B}"/>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210A33E6-65D3-03AE-1E8A-00602DB838D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GB" sz="3300"/>
              <a:t>AI in OBPs publishing workflow</a:t>
            </a:r>
          </a:p>
        </p:txBody>
      </p:sp>
      <p:sp>
        <p:nvSpPr>
          <p:cNvPr id="3" name="Content Placeholder 2"/>
          <p:cNvSpPr>
            <a:spLocks noGrp="1"/>
          </p:cNvSpPr>
          <p:nvPr>
            <p:ph idx="1"/>
          </p:nvPr>
        </p:nvSpPr>
        <p:spPr>
          <a:xfrm>
            <a:off x="852321" y="2227943"/>
            <a:ext cx="5033221" cy="3788227"/>
          </a:xfrm>
        </p:spPr>
        <p:txBody>
          <a:bodyPr anchor="ctr">
            <a:normAutofit fontScale="92500" lnSpcReduction="10000"/>
          </a:bodyPr>
          <a:lstStyle/>
          <a:p>
            <a:pPr marL="0" indent="0">
              <a:lnSpc>
                <a:spcPct val="90000"/>
              </a:lnSpc>
              <a:buNone/>
            </a:pPr>
            <a:r>
              <a:rPr lang="en-GB" sz="1900" dirty="0"/>
              <a:t> Examples of AI applications in OBP:</a:t>
            </a:r>
          </a:p>
          <a:p>
            <a:pPr>
              <a:lnSpc>
                <a:spcPct val="90000"/>
              </a:lnSpc>
            </a:pPr>
            <a:r>
              <a:rPr lang="en-GB" sz="1900" dirty="0"/>
              <a:t>Crafting initial drafts for book blurbs</a:t>
            </a:r>
          </a:p>
          <a:p>
            <a:pPr>
              <a:lnSpc>
                <a:spcPct val="90000"/>
              </a:lnSpc>
            </a:pPr>
            <a:r>
              <a:rPr lang="en-GB" sz="1900" dirty="0"/>
              <a:t>Creating alt-text for accessibility</a:t>
            </a:r>
          </a:p>
          <a:p>
            <a:pPr>
              <a:lnSpc>
                <a:spcPct val="90000"/>
              </a:lnSpc>
            </a:pPr>
            <a:r>
              <a:rPr lang="en-GB" sz="1900" dirty="0"/>
              <a:t>Assisting with index topic/names lists</a:t>
            </a:r>
          </a:p>
          <a:p>
            <a:pPr>
              <a:lnSpc>
                <a:spcPct val="90000"/>
              </a:lnSpc>
            </a:pPr>
            <a:r>
              <a:rPr lang="en-GB" sz="1900" dirty="0"/>
              <a:t>Expanding access through AI-generated audiobooks</a:t>
            </a:r>
          </a:p>
          <a:p>
            <a:pPr>
              <a:lnSpc>
                <a:spcPct val="90000"/>
              </a:lnSpc>
            </a:pPr>
            <a:r>
              <a:rPr lang="en-GB" sz="1900" dirty="0"/>
              <a:t>Marketing &amp; social media activities</a:t>
            </a:r>
          </a:p>
          <a:p>
            <a:pPr>
              <a:lnSpc>
                <a:spcPct val="90000"/>
              </a:lnSpc>
            </a:pPr>
            <a:r>
              <a:rPr lang="en-GB" sz="1900" dirty="0"/>
              <a:t>Automated tools: spell checks, citation &amp; metadata extraction, </a:t>
            </a:r>
            <a:r>
              <a:rPr lang="en-GB" sz="1900" dirty="0" err="1"/>
              <a:t>url</a:t>
            </a:r>
            <a:r>
              <a:rPr lang="en-GB" sz="1900" dirty="0"/>
              <a:t> checking</a:t>
            </a:r>
          </a:p>
          <a:p>
            <a:pPr>
              <a:lnSpc>
                <a:spcPct val="90000"/>
              </a:lnSpc>
            </a:pPr>
            <a:r>
              <a:rPr lang="en-GB" sz="1900" dirty="0"/>
              <a:t>Coding for development projects</a:t>
            </a:r>
          </a:p>
          <a:p>
            <a:pPr marL="0" indent="0">
              <a:lnSpc>
                <a:spcPct val="90000"/>
              </a:lnSpc>
              <a:spcBef>
                <a:spcPts val="2400"/>
              </a:spcBef>
              <a:buNone/>
            </a:pPr>
            <a:r>
              <a:rPr lang="en-GB" sz="1900" dirty="0"/>
              <a:t>Not presently using LLMs for copy-editing or research quality assessment – but some publishers are:</a:t>
            </a:r>
          </a:p>
        </p:txBody>
      </p:sp>
      <p:sp>
        <p:nvSpPr>
          <p:cNvPr id="7" name="Date Placeholder 6">
            <a:extLst>
              <a:ext uri="{FF2B5EF4-FFF2-40B4-BE49-F238E27FC236}">
                <a16:creationId xmlns:a16="http://schemas.microsoft.com/office/drawing/2014/main" id="{9C0D16E2-26FF-84C3-6167-2F07E328BA85}"/>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913C8570-CC5A-866B-BEB6-A0D66D47578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3AFC56-2655-2F07-CF24-6AA77C705198}"/>
              </a:ext>
            </a:extLst>
          </p:cNvPr>
          <p:cNvPicPr>
            <a:picLocks noChangeAspect="1"/>
          </p:cNvPicPr>
          <p:nvPr/>
        </p:nvPicPr>
        <p:blipFill>
          <a:blip r:embed="rId2"/>
          <a:srcRect l="7834" r="18166"/>
          <a:stretch>
            <a:fillRect/>
          </a:stretch>
        </p:blipFill>
        <p:spPr>
          <a:xfrm>
            <a:off x="798688" y="609600"/>
            <a:ext cx="8040511" cy="6111875"/>
          </a:xfrm>
          <a:prstGeom prst="rect">
            <a:avLst/>
          </a:prstGeom>
        </p:spPr>
      </p:pic>
      <p:sp>
        <p:nvSpPr>
          <p:cNvPr id="5" name="TextBox 4">
            <a:extLst>
              <a:ext uri="{FF2B5EF4-FFF2-40B4-BE49-F238E27FC236}">
                <a16:creationId xmlns:a16="http://schemas.microsoft.com/office/drawing/2014/main" id="{A6802CD6-9031-E9A0-7414-46E11B38E6DB}"/>
              </a:ext>
            </a:extLst>
          </p:cNvPr>
          <p:cNvSpPr txBox="1"/>
          <p:nvPr/>
        </p:nvSpPr>
        <p:spPr>
          <a:xfrm>
            <a:off x="259079" y="136524"/>
            <a:ext cx="8580120" cy="276999"/>
          </a:xfrm>
          <a:prstGeom prst="rect">
            <a:avLst/>
          </a:prstGeom>
          <a:noFill/>
        </p:spPr>
        <p:txBody>
          <a:bodyPr wrap="square" rtlCol="0">
            <a:spAutoFit/>
          </a:bodyPr>
          <a:lstStyle/>
          <a:p>
            <a:r>
              <a:rPr lang="en-GB" sz="1200" dirty="0"/>
              <a:t>https://www.alpsp.org/news-publications/industry-news/oxford-university-press-and-hum-sign-agreement-to-pilot-alchemist-review/</a:t>
            </a:r>
          </a:p>
        </p:txBody>
      </p:sp>
    </p:spTree>
    <p:extLst>
      <p:ext uri="{BB962C8B-B14F-4D97-AF65-F5344CB8AC3E}">
        <p14:creationId xmlns:p14="http://schemas.microsoft.com/office/powerpoint/2010/main" val="2428333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7E671-9BAB-8D6E-9A53-C25B0BAB7216}"/>
              </a:ext>
            </a:extLst>
          </p:cNvPr>
          <p:cNvSpPr>
            <a:spLocks noGrp="1"/>
          </p:cNvSpPr>
          <p:nvPr>
            <p:ph type="title"/>
          </p:nvPr>
        </p:nvSpPr>
        <p:spPr>
          <a:xfrm>
            <a:off x="840699" y="687480"/>
            <a:ext cx="5605629" cy="994172"/>
          </a:xfrm>
        </p:spPr>
        <p:txBody>
          <a:bodyPr>
            <a:normAutofit/>
          </a:bodyPr>
          <a:lstStyle/>
          <a:p>
            <a:pPr>
              <a:lnSpc>
                <a:spcPct val="90000"/>
              </a:lnSpc>
            </a:pPr>
            <a:r>
              <a:rPr lang="en-GB" sz="3300"/>
              <a:t>Authors’ &amp; Reviewers’ use of AI</a:t>
            </a:r>
          </a:p>
        </p:txBody>
      </p:sp>
      <p:sp>
        <p:nvSpPr>
          <p:cNvPr id="3" name="Content Placeholder 2">
            <a:extLst>
              <a:ext uri="{FF2B5EF4-FFF2-40B4-BE49-F238E27FC236}">
                <a16:creationId xmlns:a16="http://schemas.microsoft.com/office/drawing/2014/main" id="{C69BA5E6-852B-0894-6CC5-511E4078A403}"/>
              </a:ext>
            </a:extLst>
          </p:cNvPr>
          <p:cNvSpPr>
            <a:spLocks noGrp="1"/>
          </p:cNvSpPr>
          <p:nvPr>
            <p:ph idx="1"/>
          </p:nvPr>
        </p:nvSpPr>
        <p:spPr>
          <a:xfrm>
            <a:off x="852321" y="2227943"/>
            <a:ext cx="5033221" cy="3788227"/>
          </a:xfrm>
        </p:spPr>
        <p:txBody>
          <a:bodyPr anchor="ctr">
            <a:normAutofit fontScale="92500" lnSpcReduction="10000"/>
          </a:bodyPr>
          <a:lstStyle/>
          <a:p>
            <a:pPr marL="0" indent="0">
              <a:lnSpc>
                <a:spcPct val="90000"/>
              </a:lnSpc>
              <a:buNone/>
            </a:pPr>
            <a:r>
              <a:rPr lang="en-GB" sz="1500" dirty="0"/>
              <a:t>Authors and Reviewers may be making use of AI for:</a:t>
            </a:r>
          </a:p>
          <a:p>
            <a:pPr marL="0" indent="0">
              <a:lnSpc>
                <a:spcPct val="90000"/>
              </a:lnSpc>
              <a:buNone/>
            </a:pPr>
            <a:r>
              <a:rPr lang="en-GB" sz="1500" dirty="0"/>
              <a:t>	the underlying research itself</a:t>
            </a:r>
          </a:p>
          <a:p>
            <a:pPr marL="0" indent="0">
              <a:lnSpc>
                <a:spcPct val="90000"/>
              </a:lnSpc>
              <a:buNone/>
            </a:pPr>
            <a:r>
              <a:rPr lang="en-GB" sz="1500" dirty="0"/>
              <a:t>	the preparation/writing of the manuscript/report</a:t>
            </a:r>
          </a:p>
          <a:p>
            <a:pPr marL="0" indent="0">
              <a:lnSpc>
                <a:spcPct val="90000"/>
              </a:lnSpc>
              <a:buNone/>
            </a:pPr>
            <a:endParaRPr lang="en-GB" sz="1500" dirty="0"/>
          </a:p>
          <a:p>
            <a:pPr marL="0" indent="0">
              <a:lnSpc>
                <a:spcPct val="90000"/>
              </a:lnSpc>
              <a:buNone/>
            </a:pPr>
            <a:r>
              <a:rPr lang="en-GB" sz="1500" dirty="0"/>
              <a:t>When is this a good or bad thing?  </a:t>
            </a:r>
          </a:p>
          <a:p>
            <a:pPr marL="400050" lvl="1" indent="0">
              <a:lnSpc>
                <a:spcPct val="90000"/>
              </a:lnSpc>
              <a:buNone/>
            </a:pPr>
            <a:r>
              <a:rPr lang="en-GB" sz="1400" dirty="0"/>
              <a:t>No clear agreement over accepted practice or on acceptable boundaries for research assessment within academia generally</a:t>
            </a:r>
          </a:p>
          <a:p>
            <a:pPr>
              <a:lnSpc>
                <a:spcPct val="90000"/>
              </a:lnSpc>
            </a:pPr>
            <a:endParaRPr lang="en-GB" sz="1500" dirty="0"/>
          </a:p>
          <a:p>
            <a:pPr marL="0" indent="0">
              <a:lnSpc>
                <a:spcPct val="90000"/>
              </a:lnSpc>
              <a:buNone/>
            </a:pPr>
            <a:r>
              <a:rPr lang="en-GB" sz="1500" dirty="0"/>
              <a:t>For last 6 months we have asked all authors to self-report their use of AI in the creation of their manuscript and research</a:t>
            </a:r>
          </a:p>
          <a:p>
            <a:pPr marL="457200" lvl="1" indent="0">
              <a:lnSpc>
                <a:spcPct val="90000"/>
              </a:lnSpc>
              <a:buNone/>
            </a:pPr>
            <a:r>
              <a:rPr lang="en-GB" sz="1500" dirty="0"/>
              <a:t>Have not yet asked reviewers (but maybe we should!)</a:t>
            </a:r>
          </a:p>
          <a:p>
            <a:pPr marL="457200" lvl="1" indent="0">
              <a:lnSpc>
                <a:spcPct val="90000"/>
              </a:lnSpc>
              <a:buNone/>
            </a:pPr>
            <a:endParaRPr lang="en-GB" sz="1500" dirty="0"/>
          </a:p>
          <a:p>
            <a:pPr marL="0" indent="0">
              <a:lnSpc>
                <a:spcPct val="90000"/>
              </a:lnSpc>
              <a:buNone/>
            </a:pPr>
            <a:r>
              <a:rPr lang="en-GB" sz="1500" dirty="0"/>
              <a:t>Reported uses:</a:t>
            </a:r>
          </a:p>
          <a:p>
            <a:pPr marL="0" indent="0">
              <a:lnSpc>
                <a:spcPct val="90000"/>
              </a:lnSpc>
              <a:buNone/>
            </a:pPr>
            <a:r>
              <a:rPr lang="en-GB" sz="1500" dirty="0"/>
              <a:t>	translations </a:t>
            </a:r>
          </a:p>
          <a:p>
            <a:pPr marL="0" indent="0">
              <a:lnSpc>
                <a:spcPct val="90000"/>
              </a:lnSpc>
              <a:buNone/>
            </a:pPr>
            <a:r>
              <a:rPr lang="en-GB" sz="1500" dirty="0"/>
              <a:t>	grammatical checks and correction (esp. non-native English	speaking authors)</a:t>
            </a:r>
            <a:br>
              <a:rPr lang="en-GB" sz="1500" dirty="0"/>
            </a:br>
            <a:endParaRPr lang="en-GB" sz="1500" dirty="0"/>
          </a:p>
          <a:p>
            <a:pPr>
              <a:lnSpc>
                <a:spcPct val="90000"/>
              </a:lnSpc>
            </a:pPr>
            <a:endParaRPr lang="en-GB" sz="1500" dirty="0"/>
          </a:p>
        </p:txBody>
      </p:sp>
      <p:sp>
        <p:nvSpPr>
          <p:cNvPr id="7" name="Date Placeholder 6">
            <a:extLst>
              <a:ext uri="{FF2B5EF4-FFF2-40B4-BE49-F238E27FC236}">
                <a16:creationId xmlns:a16="http://schemas.microsoft.com/office/drawing/2014/main" id="{F2C2CD17-5047-6A02-7F85-0F884DF2D988}"/>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C2DF01CA-53C3-FA39-212D-67745A6742D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2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1A07CAD-99FD-F51D-43D7-4461042C91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DDC106-1BC9-EB96-F31F-1C1AB06115CF}"/>
              </a:ext>
            </a:extLst>
          </p:cNvPr>
          <p:cNvSpPr>
            <a:spLocks noGrp="1"/>
          </p:cNvSpPr>
          <p:nvPr>
            <p:ph type="title"/>
          </p:nvPr>
        </p:nvSpPr>
        <p:spPr>
          <a:xfrm>
            <a:off x="840699" y="687480"/>
            <a:ext cx="5605629" cy="994172"/>
          </a:xfrm>
        </p:spPr>
        <p:txBody>
          <a:bodyPr>
            <a:normAutofit/>
          </a:bodyPr>
          <a:lstStyle/>
          <a:p>
            <a:pPr>
              <a:lnSpc>
                <a:spcPct val="90000"/>
              </a:lnSpc>
            </a:pPr>
            <a:r>
              <a:rPr lang="en-GB" sz="3300" dirty="0"/>
              <a:t>Readers’ use of AI</a:t>
            </a:r>
          </a:p>
        </p:txBody>
      </p:sp>
      <p:sp>
        <p:nvSpPr>
          <p:cNvPr id="3" name="Content Placeholder 2">
            <a:extLst>
              <a:ext uri="{FF2B5EF4-FFF2-40B4-BE49-F238E27FC236}">
                <a16:creationId xmlns:a16="http://schemas.microsoft.com/office/drawing/2014/main" id="{0E7223E8-E975-D102-E9F2-878C6B55298C}"/>
              </a:ext>
            </a:extLst>
          </p:cNvPr>
          <p:cNvSpPr>
            <a:spLocks noGrp="1"/>
          </p:cNvSpPr>
          <p:nvPr>
            <p:ph idx="1"/>
          </p:nvPr>
        </p:nvSpPr>
        <p:spPr>
          <a:xfrm>
            <a:off x="449517" y="2029823"/>
            <a:ext cx="6015839" cy="3788227"/>
          </a:xfrm>
        </p:spPr>
        <p:txBody>
          <a:bodyPr anchor="ctr">
            <a:normAutofit lnSpcReduction="10000"/>
          </a:bodyPr>
          <a:lstStyle/>
          <a:p>
            <a:pPr marL="0" indent="0">
              <a:lnSpc>
                <a:spcPct val="90000"/>
              </a:lnSpc>
              <a:buNone/>
            </a:pPr>
            <a:r>
              <a:rPr lang="en-GB" sz="2400" dirty="0"/>
              <a:t>AI Tools are now provided in browsers, pdf/book readers, search engines, etc.</a:t>
            </a:r>
          </a:p>
          <a:p>
            <a:pPr marL="0" indent="0">
              <a:lnSpc>
                <a:spcPct val="90000"/>
              </a:lnSpc>
              <a:buNone/>
            </a:pPr>
            <a:endParaRPr lang="en-GB" sz="2400" dirty="0"/>
          </a:p>
          <a:p>
            <a:pPr marL="0" indent="0">
              <a:lnSpc>
                <a:spcPct val="90000"/>
              </a:lnSpc>
              <a:buNone/>
            </a:pPr>
            <a:r>
              <a:rPr lang="en-GB" sz="2400" dirty="0"/>
              <a:t>Readers interactions with books increasingly intermediated by AI engines.  </a:t>
            </a:r>
            <a:br>
              <a:rPr lang="en-GB" sz="2400" dirty="0"/>
            </a:br>
            <a:endParaRPr lang="en-GB" sz="2400" dirty="0"/>
          </a:p>
          <a:p>
            <a:pPr marL="0" indent="0">
              <a:lnSpc>
                <a:spcPct val="90000"/>
              </a:lnSpc>
              <a:buNone/>
            </a:pPr>
            <a:r>
              <a:rPr lang="en-GB" sz="2400" dirty="0"/>
              <a:t>What does that mean for the way we publish content?  </a:t>
            </a:r>
          </a:p>
          <a:p>
            <a:pPr marL="0" indent="0">
              <a:lnSpc>
                <a:spcPct val="90000"/>
              </a:lnSpc>
              <a:buNone/>
            </a:pPr>
            <a:r>
              <a:rPr lang="en-GB" sz="2400" dirty="0"/>
              <a:t>	should we create AI optimised content/formats?</a:t>
            </a:r>
            <a:br>
              <a:rPr lang="en-GB" sz="2400" dirty="0"/>
            </a:br>
            <a:endParaRPr lang="en-GB" sz="2400" dirty="0"/>
          </a:p>
          <a:p>
            <a:pPr>
              <a:lnSpc>
                <a:spcPct val="90000"/>
              </a:lnSpc>
            </a:pPr>
            <a:endParaRPr lang="en-GB" sz="1500" dirty="0"/>
          </a:p>
        </p:txBody>
      </p:sp>
      <p:sp>
        <p:nvSpPr>
          <p:cNvPr id="7" name="Date Placeholder 6">
            <a:extLst>
              <a:ext uri="{FF2B5EF4-FFF2-40B4-BE49-F238E27FC236}">
                <a16:creationId xmlns:a16="http://schemas.microsoft.com/office/drawing/2014/main" id="{885D6CC8-22F4-C2FA-F686-96E36C3774CE}"/>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EB88064C-C67E-C5C8-0791-C6076472F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47092E48-A9BA-D976-4794-EA8407F0B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78506932-A7E7-FEE5-3363-1E38A15C538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29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5A4B-EF62-B251-CC73-42FF12EEA124}"/>
              </a:ext>
            </a:extLst>
          </p:cNvPr>
          <p:cNvSpPr>
            <a:spLocks noGrp="1"/>
          </p:cNvSpPr>
          <p:nvPr>
            <p:ph type="title"/>
          </p:nvPr>
        </p:nvSpPr>
        <p:spPr>
          <a:xfrm>
            <a:off x="840699" y="687480"/>
            <a:ext cx="5605629" cy="994172"/>
          </a:xfrm>
        </p:spPr>
        <p:txBody>
          <a:bodyPr>
            <a:normAutofit/>
          </a:bodyPr>
          <a:lstStyle/>
          <a:p>
            <a:pPr>
              <a:lnSpc>
                <a:spcPct val="90000"/>
              </a:lnSpc>
            </a:pPr>
            <a:r>
              <a:rPr lang="en-GB" sz="3000"/>
              <a:t>Assessing/recognising AI generated manuscripts</a:t>
            </a:r>
          </a:p>
        </p:txBody>
      </p:sp>
      <p:sp>
        <p:nvSpPr>
          <p:cNvPr id="3" name="Content Placeholder 2">
            <a:extLst>
              <a:ext uri="{FF2B5EF4-FFF2-40B4-BE49-F238E27FC236}">
                <a16:creationId xmlns:a16="http://schemas.microsoft.com/office/drawing/2014/main" id="{D6F2817F-5634-57CD-97C3-AB69AFC0AF88}"/>
              </a:ext>
            </a:extLst>
          </p:cNvPr>
          <p:cNvSpPr>
            <a:spLocks noGrp="1"/>
          </p:cNvSpPr>
          <p:nvPr>
            <p:ph idx="1"/>
          </p:nvPr>
        </p:nvSpPr>
        <p:spPr>
          <a:xfrm>
            <a:off x="655321" y="2227943"/>
            <a:ext cx="5230222" cy="4195520"/>
          </a:xfrm>
        </p:spPr>
        <p:txBody>
          <a:bodyPr anchor="ctr">
            <a:normAutofit lnSpcReduction="10000"/>
          </a:bodyPr>
          <a:lstStyle/>
          <a:p>
            <a:pPr marL="0" indent="0">
              <a:lnSpc>
                <a:spcPct val="90000"/>
              </a:lnSpc>
              <a:buNone/>
            </a:pPr>
            <a:r>
              <a:rPr lang="en-GB" sz="1900" dirty="0"/>
              <a:t>This is something we are concerned about, and have no specific solutions for.</a:t>
            </a:r>
            <a:br>
              <a:rPr lang="en-GB" sz="1900" dirty="0"/>
            </a:br>
            <a:endParaRPr lang="en-GB" sz="1900" dirty="0"/>
          </a:p>
          <a:p>
            <a:pPr marL="0" indent="0">
              <a:lnSpc>
                <a:spcPct val="90000"/>
              </a:lnSpc>
              <a:buNone/>
            </a:pPr>
            <a:r>
              <a:rPr lang="en-GB" sz="1900" dirty="0"/>
              <a:t>Book-mills: I am aware of several publishers that are generating large numbers of titles across multiple discipline with identical authors, or invented scholars.  </a:t>
            </a:r>
          </a:p>
          <a:p>
            <a:pPr marL="0" indent="0">
              <a:lnSpc>
                <a:spcPct val="90000"/>
              </a:lnSpc>
              <a:buNone/>
            </a:pPr>
            <a:endParaRPr lang="en-GB" sz="1900" dirty="0"/>
          </a:p>
          <a:p>
            <a:pPr marL="0" indent="0">
              <a:lnSpc>
                <a:spcPct val="90000"/>
              </a:lnSpc>
              <a:buNone/>
            </a:pPr>
            <a:r>
              <a:rPr lang="en-GB" sz="1900" dirty="0"/>
              <a:t>We believe we are beginning to see AI generated manuscripts submitted to OBP – but not known with certainly</a:t>
            </a:r>
          </a:p>
          <a:p>
            <a:pPr marL="0" indent="0">
              <a:lnSpc>
                <a:spcPct val="90000"/>
              </a:lnSpc>
              <a:buNone/>
            </a:pPr>
            <a:br>
              <a:rPr lang="en-GB" sz="1900" dirty="0"/>
            </a:br>
            <a:r>
              <a:rPr lang="en-GB" sz="1900" dirty="0"/>
              <a:t>Existential Questions: What/why are we publishing books? </a:t>
            </a:r>
          </a:p>
          <a:p>
            <a:pPr marL="0" indent="0">
              <a:lnSpc>
                <a:spcPct val="90000"/>
              </a:lnSpc>
              <a:buNone/>
            </a:pPr>
            <a:r>
              <a:rPr lang="en-GB" sz="1900" dirty="0"/>
              <a:t>	human vs AI generated research</a:t>
            </a:r>
          </a:p>
          <a:p>
            <a:pPr marL="0" indent="0">
              <a:lnSpc>
                <a:spcPct val="90000"/>
              </a:lnSpc>
              <a:buNone/>
            </a:pPr>
            <a:r>
              <a:rPr lang="en-GB" sz="1900" dirty="0"/>
              <a:t>	human vs AI write-up of research </a:t>
            </a:r>
          </a:p>
        </p:txBody>
      </p:sp>
      <p:sp>
        <p:nvSpPr>
          <p:cNvPr id="7" name="Date Placeholder 6">
            <a:extLst>
              <a:ext uri="{FF2B5EF4-FFF2-40B4-BE49-F238E27FC236}">
                <a16:creationId xmlns:a16="http://schemas.microsoft.com/office/drawing/2014/main" id="{2556BB24-666E-D1CD-27A0-B27ABB69FAF7}"/>
              </a:ext>
            </a:extLst>
          </p:cNvPr>
          <p:cNvSpPr>
            <a:spLocks noGrp="1"/>
          </p:cNvSpPr>
          <p:nvPr>
            <p:ph type="dt" sz="half" idx="10"/>
          </p:nvPr>
        </p:nvSpPr>
        <p:spPr>
          <a:xfrm>
            <a:off x="4938715" y="6423463"/>
            <a:ext cx="2057400" cy="273844"/>
          </a:xfrm>
        </p:spPr>
        <p:txBody>
          <a:bodyPr>
            <a:normAutofit/>
          </a:bodyPr>
          <a:lstStyle/>
          <a:p>
            <a:pPr algn="r">
              <a:spcAft>
                <a:spcPts val="600"/>
              </a:spcAft>
            </a:pPr>
            <a:r>
              <a:rPr lang="en-US" sz="920">
                <a:solidFill>
                  <a:schemeClr val="tx1">
                    <a:lumMod val="75000"/>
                    <a:lumOff val="25000"/>
                  </a:schemeClr>
                </a:solidFill>
              </a:rPr>
              <a:t>5/6/2025</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375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006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4" descr="Open Book Publishers logo">
            <a:extLst>
              <a:ext uri="{FF2B5EF4-FFF2-40B4-BE49-F238E27FC236}">
                <a16:creationId xmlns:a16="http://schemas.microsoft.com/office/drawing/2014/main" id="{BB6012E6-83F1-462B-3FF3-3EB7435A79E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65356" y="3244893"/>
            <a:ext cx="1462672" cy="38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844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3641</TotalTime>
  <Words>1628</Words>
  <Application>Microsoft Office PowerPoint</Application>
  <PresentationFormat>On-screen Show (4:3)</PresentationFormat>
  <Paragraphs>188</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Aptos</vt:lpstr>
      <vt:lpstr>Arial</vt:lpstr>
      <vt:lpstr>Calibri</vt:lpstr>
      <vt:lpstr>Source Sans Pro</vt:lpstr>
      <vt:lpstr>Office Theme</vt:lpstr>
      <vt:lpstr>Navigating AI in Academic Publishing: Open Book Publishers - a use case</vt:lpstr>
      <vt:lpstr>Introduction</vt:lpstr>
      <vt:lpstr>Outline</vt:lpstr>
      <vt:lpstr>Open Book Publishers: Intro https://www.openbookpublishers.com/</vt:lpstr>
      <vt:lpstr>AI in OBPs publishing workflow</vt:lpstr>
      <vt:lpstr>PowerPoint Presentation</vt:lpstr>
      <vt:lpstr>Authors’ &amp; Reviewers’ use of AI</vt:lpstr>
      <vt:lpstr>Readers’ use of AI</vt:lpstr>
      <vt:lpstr>Assessing/recognising AI generated manuscripts</vt:lpstr>
      <vt:lpstr>Some Legal issues: Copyright</vt:lpstr>
      <vt:lpstr>Report from US Copyright Office on use of copyright material by AI </vt:lpstr>
      <vt:lpstr>Conclusion: It depends</vt:lpstr>
      <vt:lpstr>Recommendation:  Let licensing agreements develop</vt:lpstr>
      <vt:lpstr>Some Legal issues: CC licences</vt:lpstr>
      <vt:lpstr>Some Legal Issues: Contracts</vt:lpstr>
      <vt:lpstr>Ethical Considerations within OBP: 1. Humans v machines</vt:lpstr>
      <vt:lpstr>2. Business practices &amp; the environment</vt:lpstr>
      <vt:lpstr>Conclusion</vt:lpstr>
      <vt:lpstr>AI-Generated Book Blurbs</vt:lpstr>
      <vt:lpstr>AI-Assisted Index Topics Lists</vt:lpstr>
      <vt:lpstr>Enhancing Accessibility with AI-Generated Alt-Text</vt:lpstr>
      <vt:lpstr>Expanding Access with AI-Generated Audiobooks</vt:lpstr>
      <vt:lpstr>Marketing</vt:lpstr>
      <vt:lpstr>Automated processing tools</vt:lpstr>
      <vt:lpstr>Software development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Rupert Gatti</cp:lastModifiedBy>
  <cp:revision>13</cp:revision>
  <dcterms:created xsi:type="dcterms:W3CDTF">2013-01-27T09:14:16Z</dcterms:created>
  <dcterms:modified xsi:type="dcterms:W3CDTF">2025-06-05T15:20:32Z</dcterms:modified>
  <cp:category/>
</cp:coreProperties>
</file>