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305" r:id="rId3"/>
    <p:sldId id="331" r:id="rId4"/>
    <p:sldId id="335" r:id="rId5"/>
    <p:sldId id="333" r:id="rId6"/>
    <p:sldId id="336" r:id="rId7"/>
    <p:sldId id="334" r:id="rId8"/>
    <p:sldId id="325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n Book Publishers Libraries" initials="OBPL" lastIdx="2" clrIdx="0">
    <p:extLst>
      <p:ext uri="{19B8F6BF-5375-455C-9EA6-DF929625EA0E}">
        <p15:presenceInfo xmlns:p15="http://schemas.microsoft.com/office/powerpoint/2012/main" userId="93ea96cbcc717c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5794" autoAdjust="0"/>
  </p:normalViewPr>
  <p:slideViewPr>
    <p:cSldViewPr snapToGrid="0">
      <p:cViewPr varScale="1">
        <p:scale>
          <a:sx n="109" d="100"/>
          <a:sy n="109" d="100"/>
        </p:scale>
        <p:origin x="38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67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75F8-3D75-42AF-AE7B-DE1D499C292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E0604-A807-4515-A4FC-01C0FC1F22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0604-A807-4515-A4FC-01C0FC1F22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4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0604-A807-4515-A4FC-01C0FC1F22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7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0604-A807-4515-A4FC-01C0FC1F22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0604-A807-4515-A4FC-01C0FC1F22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6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0604-A807-4515-A4FC-01C0FC1F22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3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0604-A807-4515-A4FC-01C0FC1F22A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4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4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6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43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8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1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9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4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44545-958C-444D-99FF-F848D72C355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377B4-A294-487C-91D0-8492D200C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accessbooksnetwork.hcommons.org/for-researchers/" TargetMode="External"/><Relationship Id="rId5" Type="http://schemas.openxmlformats.org/officeDocument/2006/relationships/hyperlink" Target="https://oabooksnetwork.org/" TargetMode="External"/><Relationship Id="rId4" Type="http://schemas.openxmlformats.org/officeDocument/2006/relationships/hyperlink" Target="https://www.oabooks-toolkit.org/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77" y="6117198"/>
            <a:ext cx="2074681" cy="55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74DAF-600A-411C-82AB-0D0DFED51BA6}"/>
              </a:ext>
            </a:extLst>
          </p:cNvPr>
          <p:cNvSpPr txBox="1"/>
          <p:nvPr/>
        </p:nvSpPr>
        <p:spPr>
          <a:xfrm>
            <a:off x="2927475" y="5938198"/>
            <a:ext cx="6337043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</a:rPr>
              <a:t>openbookpublishers.com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61A61-6E22-49B5-9892-10C445ADE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28" y="-1454403"/>
            <a:ext cx="12617259" cy="366070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747E308-085F-4B80-9D75-0F6B323CC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6" y="5368570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rbel" panose="020B0503020204020204" pitchFamily="34" charset="0"/>
              </a:rPr>
              <a:t>Lucy Barnes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2EA77F-E01B-4F54-AFF6-7CBBA5E1B323}"/>
              </a:ext>
            </a:extLst>
          </p:cNvPr>
          <p:cNvSpPr txBox="1">
            <a:spLocks/>
          </p:cNvSpPr>
          <p:nvPr/>
        </p:nvSpPr>
        <p:spPr>
          <a:xfrm>
            <a:off x="987901" y="2619961"/>
            <a:ext cx="10515600" cy="456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GB" dirty="0">
                <a:latin typeface="Palatino Linotype" panose="02040502050505030304" pitchFamily="18" charset="0"/>
                <a:cs typeface="Palatino Linotype"/>
              </a:rPr>
            </a:br>
            <a:endParaRPr lang="en-GB" dirty="0">
              <a:latin typeface="Palatino Linotype" panose="020405020505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C1BF47-2B51-493C-8888-5ED74A1D1655}"/>
              </a:ext>
            </a:extLst>
          </p:cNvPr>
          <p:cNvSpPr txBox="1">
            <a:spLocks/>
          </p:cNvSpPr>
          <p:nvPr/>
        </p:nvSpPr>
        <p:spPr>
          <a:xfrm>
            <a:off x="838200" y="2584645"/>
            <a:ext cx="10515600" cy="888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Diamond Open Access Books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73FB1-A967-07E1-C510-96B193405357}"/>
              </a:ext>
            </a:extLst>
          </p:cNvPr>
          <p:cNvSpPr txBox="1"/>
          <p:nvPr/>
        </p:nvSpPr>
        <p:spPr>
          <a:xfrm>
            <a:off x="985660" y="3481461"/>
            <a:ext cx="102184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  <a:latin typeface="Corbel" panose="020B0503020204020204" pitchFamily="34" charset="0"/>
              </a:rPr>
              <a:t>with </a:t>
            </a:r>
          </a:p>
          <a:p>
            <a:pPr algn="ctr"/>
            <a:r>
              <a:rPr lang="en-GB" sz="4800" b="1" dirty="0">
                <a:solidFill>
                  <a:srgbClr val="0070C0"/>
                </a:solidFill>
                <a:latin typeface="Corbel" panose="020B0503020204020204" pitchFamily="34" charset="0"/>
              </a:rPr>
              <a:t>Open Book Publishers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393518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82" y="414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Open Book Publishers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782" y="1424354"/>
            <a:ext cx="5186299" cy="4752562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rbel" panose="020B0503020204020204" pitchFamily="34" charset="0"/>
                <a:cs typeface="Palatino Linotype"/>
              </a:rPr>
              <a:t>Leading scholar-led, non-profit Open Access press</a:t>
            </a:r>
            <a:br>
              <a:rPr lang="en-GB" sz="2400" dirty="0">
                <a:latin typeface="Corbel" panose="020B0503020204020204" pitchFamily="34" charset="0"/>
                <a:cs typeface="Palatino Linotype"/>
              </a:rPr>
            </a:br>
            <a:endParaRPr lang="en-GB" sz="2400" dirty="0">
              <a:latin typeface="Corbel" panose="020B0503020204020204" pitchFamily="34" charset="0"/>
              <a:cs typeface="Palatino Linotype"/>
            </a:endParaRPr>
          </a:p>
          <a:p>
            <a:r>
              <a:rPr lang="en-GB" sz="2400" dirty="0">
                <a:latin typeface="Corbel" panose="020B0503020204020204" pitchFamily="34" charset="0"/>
                <a:cs typeface="Palatino Linotype"/>
              </a:rPr>
              <a:t>Founded in 2008 in Cambridge</a:t>
            </a:r>
            <a:br>
              <a:rPr lang="en-GB" sz="2400" dirty="0">
                <a:latin typeface="Corbel" panose="020B0503020204020204" pitchFamily="34" charset="0"/>
                <a:cs typeface="Palatino Linotype"/>
              </a:rPr>
            </a:br>
            <a:endParaRPr lang="en-GB" sz="2400" dirty="0">
              <a:latin typeface="Corbel" panose="020B0503020204020204" pitchFamily="34" charset="0"/>
              <a:cs typeface="Palatino Linotype"/>
            </a:endParaRPr>
          </a:p>
          <a:p>
            <a:r>
              <a:rPr lang="en-GB" sz="2400" dirty="0">
                <a:latin typeface="Corbel" panose="020B0503020204020204" pitchFamily="34" charset="0"/>
                <a:cs typeface="Palatino Linotype"/>
              </a:rPr>
              <a:t>Mission-driven: make high-quality academic books freely available everywhere</a:t>
            </a:r>
          </a:p>
          <a:p>
            <a:pPr marL="0" indent="0">
              <a:buNone/>
            </a:pPr>
            <a:endParaRPr lang="en-GB" sz="2400" dirty="0">
              <a:latin typeface="Corbel" panose="020B0503020204020204" pitchFamily="34" charset="0"/>
              <a:cs typeface="Palatino Linotype"/>
            </a:endParaRP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Palatino Linotype"/>
              </a:rPr>
              <a:t>No charges to readers </a:t>
            </a:r>
            <a:r>
              <a:rPr lang="en-GB" sz="2400" b="1" u="sng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cs typeface="Palatino Linotype"/>
              </a:rPr>
              <a:t>or authors</a:t>
            </a:r>
            <a:endParaRPr lang="en-GB" sz="2400" u="sng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2D142-F47C-4251-A4A1-223A518C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408" y="1424354"/>
            <a:ext cx="4200965" cy="327532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96825E9-17BB-2473-1D59-60B45291FE4D}"/>
              </a:ext>
            </a:extLst>
          </p:cNvPr>
          <p:cNvSpPr txBox="1">
            <a:spLocks/>
          </p:cNvSpPr>
          <p:nvPr/>
        </p:nvSpPr>
        <p:spPr>
          <a:xfrm>
            <a:off x="7250193" y="4729373"/>
            <a:ext cx="3226464" cy="394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200" dirty="0">
                <a:latin typeface="Corbel" panose="020B0503020204020204" pitchFamily="34" charset="0"/>
              </a:rPr>
              <a:t>Rupert Gatti, William St Clair and Alessandra Tosi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3F986-BA90-799A-D562-3BBB714D2796}"/>
              </a:ext>
            </a:extLst>
          </p:cNvPr>
          <p:cNvSpPr/>
          <p:nvPr/>
        </p:nvSpPr>
        <p:spPr>
          <a:xfrm>
            <a:off x="-70338" y="5814641"/>
            <a:ext cx="12335607" cy="121041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27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9FFBEC0-4A14-5E0C-FB38-7DD7F0A4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381257" cy="8085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97" y="-10509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  <a:latin typeface="Corbel" panose="020B0503020204020204" pitchFamily="34" charset="0"/>
              </a:rPr>
              <a:t>Our books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3F986-BA90-799A-D562-3BBB714D2796}"/>
              </a:ext>
            </a:extLst>
          </p:cNvPr>
          <p:cNvSpPr/>
          <p:nvPr/>
        </p:nvSpPr>
        <p:spPr>
          <a:xfrm>
            <a:off x="-71803" y="1380391"/>
            <a:ext cx="8002466" cy="529297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97" y="1510073"/>
            <a:ext cx="8002466" cy="5013819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50 peer-reviewed books per year</a:t>
            </a:r>
            <a:b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</a:br>
            <a:endParaRPr lang="en-GB" sz="2400" dirty="0">
              <a:solidFill>
                <a:schemeClr val="bg1"/>
              </a:solidFill>
              <a:latin typeface="Corbel" panose="020B0503020204020204" pitchFamily="34" charset="0"/>
              <a:cs typeface="Palatino Linotype"/>
            </a:endParaRP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Blind peer-review process: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Proposals reviewed by Managing Editor and Board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Full manuscript sent to at least two expert reviewers</a:t>
            </a:r>
            <a:b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</a:br>
            <a:endParaRPr lang="en-GB" sz="2000" dirty="0">
              <a:solidFill>
                <a:schemeClr val="bg1"/>
              </a:solidFill>
              <a:latin typeface="Corbel" panose="020B0503020204020204" pitchFamily="34" charset="0"/>
              <a:cs typeface="Palatino Linotype"/>
            </a:endParaRP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All immediate OA: 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No embargo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Creative Commons licence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  <a:t>Free PDF, HTML editions; paid-for paperback, hardback, EPUB</a:t>
            </a:r>
            <a:b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  <a:cs typeface="Palatino Linotype"/>
              </a:rPr>
            </a:br>
            <a:endParaRPr lang="en-GB" sz="2000" dirty="0">
              <a:solidFill>
                <a:schemeClr val="bg1"/>
              </a:solidFill>
              <a:latin typeface="Corbel" panose="020B0503020204020204" pitchFamily="34" charset="0"/>
              <a:cs typeface="Palatino Linotype"/>
            </a:endParaRP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Accessed worldwide </a:t>
            </a:r>
            <a:r>
              <a:rPr lang="en-GB" sz="2400" b="1" dirty="0">
                <a:solidFill>
                  <a:schemeClr val="bg1"/>
                </a:solidFill>
                <a:latin typeface="Corbel" panose="020B0503020204020204" pitchFamily="34" charset="0"/>
              </a:rPr>
              <a:t>over 80,000 times each month</a:t>
            </a:r>
            <a:br>
              <a:rPr lang="en-GB" sz="2400" b="1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GB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orbel" panose="020B0503020204020204" pitchFamily="34" charset="0"/>
              </a:rPr>
              <a:t>Available via open platforms and sales routes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</a:rPr>
              <a:t>Google Scholar, OAPEN, Open Edition etc</a:t>
            </a:r>
          </a:p>
          <a:p>
            <a:pPr lvl="1"/>
            <a:r>
              <a:rPr lang="en-GB" sz="2000" dirty="0">
                <a:solidFill>
                  <a:schemeClr val="bg1"/>
                </a:solidFill>
                <a:latin typeface="Corbel" panose="020B0503020204020204" pitchFamily="34" charset="0"/>
              </a:rPr>
              <a:t>Amazon, our website, bookshops, museums etc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D9655-D2FF-6119-99B7-BB5D3CC91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85" y="96750"/>
            <a:ext cx="853442" cy="9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8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6C6D779-3AEB-248A-4295-0CF006B5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10" y="0"/>
            <a:ext cx="4813690" cy="132556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Costs and revenue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03552E-FAC3-88B8-54A2-F7236431E1F3}"/>
              </a:ext>
            </a:extLst>
          </p:cNvPr>
          <p:cNvSpPr/>
          <p:nvPr/>
        </p:nvSpPr>
        <p:spPr>
          <a:xfrm>
            <a:off x="-70338" y="5814641"/>
            <a:ext cx="12335607" cy="1210413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6606A-585D-C870-E503-6C34D0E0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409"/>
          <a:stretch/>
        </p:blipFill>
        <p:spPr>
          <a:xfrm>
            <a:off x="5168879" y="812848"/>
            <a:ext cx="7023121" cy="43891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8DAB0-258C-87B3-D6AA-8D5AFBA717AB}"/>
              </a:ext>
            </a:extLst>
          </p:cNvPr>
          <p:cNvSpPr txBox="1"/>
          <p:nvPr/>
        </p:nvSpPr>
        <p:spPr>
          <a:xfrm>
            <a:off x="502827" y="1264242"/>
            <a:ext cx="70469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orbel" panose="020B0503020204020204" pitchFamily="34" charset="0"/>
              </a:rPr>
              <a:t>Financial year October 2022 – September 2023</a:t>
            </a:r>
            <a:br>
              <a:rPr lang="en-GB" sz="2200" dirty="0">
                <a:latin typeface="Corbel" panose="020B0503020204020204" pitchFamily="34" charset="0"/>
              </a:rPr>
            </a:br>
            <a:endParaRPr lang="en-GB" sz="2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Corbel" panose="020B0503020204020204" pitchFamily="34" charset="0"/>
              </a:rPr>
              <a:t>Average cost per title: £5,500</a:t>
            </a:r>
            <a:br>
              <a:rPr lang="en-GB" sz="2200" dirty="0">
                <a:latin typeface="Corbel" panose="020B0503020204020204" pitchFamily="34" charset="0"/>
              </a:rPr>
            </a:br>
            <a:endParaRPr lang="en-GB" sz="2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Corbel" panose="020B0503020204020204" pitchFamily="34" charset="0"/>
              </a:rPr>
              <a:t>49 titles (35 monographs, 15 edited collections </a:t>
            </a:r>
            <a:br>
              <a:rPr lang="en-GB" sz="2200" dirty="0">
                <a:latin typeface="Corbel" panose="020B0503020204020204" pitchFamily="34" charset="0"/>
              </a:rPr>
            </a:br>
            <a:r>
              <a:rPr lang="en-GB" sz="2200" dirty="0">
                <a:latin typeface="Corbel" panose="020B0503020204020204" pitchFamily="34" charset="0"/>
              </a:rPr>
              <a:t>&amp; 2 textbooks)</a:t>
            </a:r>
            <a:br>
              <a:rPr lang="en-GB" sz="2200" dirty="0">
                <a:latin typeface="Corbel" panose="020B0503020204020204" pitchFamily="34" charset="0"/>
              </a:rPr>
            </a:br>
            <a:endParaRPr lang="en-GB" sz="2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Corbel" panose="020B0503020204020204" pitchFamily="34" charset="0"/>
              </a:rPr>
              <a:t>35 books had no funding attached</a:t>
            </a:r>
            <a:br>
              <a:rPr lang="en-GB" sz="2200" dirty="0">
                <a:latin typeface="Corbel" panose="020B0503020204020204" pitchFamily="34" charset="0"/>
              </a:rPr>
            </a:br>
            <a:endParaRPr lang="en-GB" sz="2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Corbel" panose="020B0503020204020204" pitchFamily="34" charset="0"/>
              </a:rPr>
              <a:t>4 had partial funding; 10 were fully funded</a:t>
            </a:r>
            <a:br>
              <a:rPr lang="en-GB" sz="2200" dirty="0">
                <a:latin typeface="Corbel" panose="020B0503020204020204" pitchFamily="34" charset="0"/>
              </a:rPr>
            </a:br>
            <a:endParaRPr lang="en-GB" sz="2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Corbel" panose="020B0503020204020204" pitchFamily="34" charset="0"/>
              </a:rPr>
              <a:t>Small surplus of about £13,000</a:t>
            </a:r>
          </a:p>
        </p:txBody>
      </p:sp>
    </p:spTree>
    <p:extLst>
      <p:ext uri="{BB962C8B-B14F-4D97-AF65-F5344CB8AC3E}">
        <p14:creationId xmlns:p14="http://schemas.microsoft.com/office/powerpoint/2010/main" val="43196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440D9F-DCC2-005A-4D72-2A2C53275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015EFD-AB06-3917-D606-1B5C454A3AFA}"/>
              </a:ext>
            </a:extLst>
          </p:cNvPr>
          <p:cNvSpPr/>
          <p:nvPr/>
        </p:nvSpPr>
        <p:spPr>
          <a:xfrm>
            <a:off x="316523" y="1542408"/>
            <a:ext cx="11315700" cy="42188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A1C69-AD98-4FB0-967A-2A651FE0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814"/>
            <a:ext cx="10515600" cy="38800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rbel" panose="020B0503020204020204" pitchFamily="34" charset="0"/>
              </a:rPr>
              <a:t>Over </a:t>
            </a:r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270 library members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rbel" panose="020B0503020204020204" pitchFamily="34" charset="0"/>
              </a:rPr>
              <a:t>Libraries pay an annual fee for membership (tiered) (€400-800)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rbel" panose="020B0503020204020204" pitchFamily="34" charset="0"/>
              </a:rPr>
              <a:t>Free, perpetual access to our digital editions for anyone on the network, plus discounts on paper copies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rbel" panose="020B0503020204020204" pitchFamily="34" charset="0"/>
              </a:rPr>
              <a:t>Metadata, outreach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Corbel" panose="020B0503020204020204" pitchFamily="34" charset="0"/>
              </a:rPr>
              <a:t>Funding OA books </a:t>
            </a:r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for everyone</a:t>
            </a:r>
          </a:p>
          <a:p>
            <a:pPr>
              <a:lnSpc>
                <a:spcPct val="150000"/>
              </a:lnSpc>
            </a:pP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D5D88A-4263-447F-997E-5DC4075C61A8}"/>
              </a:ext>
            </a:extLst>
          </p:cNvPr>
          <p:cNvSpPr txBox="1">
            <a:spLocks/>
          </p:cNvSpPr>
          <p:nvPr/>
        </p:nvSpPr>
        <p:spPr>
          <a:xfrm>
            <a:off x="838200" y="48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Library Membership Programme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806548E-7B0B-467E-90E2-B9F1E0AA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9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4EDD41-0715-82AD-5F19-D3D858FA0A4F}"/>
              </a:ext>
            </a:extLst>
          </p:cNvPr>
          <p:cNvSpPr/>
          <p:nvPr/>
        </p:nvSpPr>
        <p:spPr>
          <a:xfrm>
            <a:off x="-112102" y="-48840"/>
            <a:ext cx="12430125" cy="690684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84" y="-664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Corbel" panose="020B0503020204020204" pitchFamily="34" charset="0"/>
              </a:rPr>
              <a:t>Diamond: Challenges for authors</a:t>
            </a:r>
            <a:endParaRPr lang="en-GB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6520B2-0B41-A44D-9304-1736454F0039}"/>
              </a:ext>
            </a:extLst>
          </p:cNvPr>
          <p:cNvSpPr/>
          <p:nvPr/>
        </p:nvSpPr>
        <p:spPr>
          <a:xfrm>
            <a:off x="404445" y="1415557"/>
            <a:ext cx="5926017" cy="4879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675" y="1613181"/>
            <a:ext cx="5109717" cy="5491001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restige </a:t>
            </a:r>
          </a:p>
          <a:p>
            <a:pPr fontAlgn="base">
              <a:spcBef>
                <a:spcPts val="0"/>
              </a:spcBef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iamond for our institution’s authors’ </a:t>
            </a:r>
          </a:p>
          <a:p>
            <a:pPr fontAlgn="base">
              <a:spcBef>
                <a:spcPts val="0"/>
              </a:spcBef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But: models like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ours being taken up by other presses too, sometimes on a list basis, including some larger university &amp; commercial presses (MIT Press, Taylor &amp; Francis, Bloomsbury)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8363A-8EBF-63E3-A972-45DD9C7FB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85" y="96750"/>
            <a:ext cx="853442" cy="938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35829D-ECF6-70FD-8634-8107B34F009B}"/>
              </a:ext>
            </a:extLst>
          </p:cNvPr>
          <p:cNvSpPr txBox="1"/>
          <p:nvPr/>
        </p:nvSpPr>
        <p:spPr>
          <a:xfrm>
            <a:off x="8003400" y="5443155"/>
            <a:ext cx="31878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Image by </a:t>
            </a:r>
            <a:r>
              <a:rPr lang="en-GB" sz="1400" dirty="0" err="1">
                <a:solidFill>
                  <a:schemeClr val="bg1"/>
                </a:solidFill>
              </a:rPr>
              <a:t>katemangostar</a:t>
            </a:r>
            <a:r>
              <a:rPr lang="en-GB" sz="1400" dirty="0">
                <a:solidFill>
                  <a:schemeClr val="bg1"/>
                </a:solidFill>
              </a:rPr>
              <a:t> on </a:t>
            </a:r>
            <a:r>
              <a:rPr lang="en-GB" sz="1400" dirty="0" err="1">
                <a:solidFill>
                  <a:schemeClr val="bg1"/>
                </a:solidFill>
              </a:rPr>
              <a:t>freepik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FEFCE0-D14E-7375-04FE-529FB4615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0" t="28407" r="23085" b="29760"/>
          <a:stretch/>
        </p:blipFill>
        <p:spPr>
          <a:xfrm>
            <a:off x="7156939" y="1613181"/>
            <a:ext cx="4712677" cy="359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30F168B5-861F-32F0-0683-1336C51BB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D339E6-299E-B03C-D4A9-E58D80785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00" y="2025337"/>
            <a:ext cx="7930192" cy="2770399"/>
          </a:xfrm>
          <a:ln w="254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latin typeface="Corbel" panose="020B0503020204020204" pitchFamily="34" charset="0"/>
              </a:rPr>
              <a:t>NUPs as an example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rbel" panose="020B0503020204020204" pitchFamily="34" charset="0"/>
              </a:rPr>
              <a:t>Likewise </a:t>
            </a:r>
            <a:r>
              <a:rPr lang="en-GB" sz="2400" dirty="0" err="1">
                <a:latin typeface="Corbel" panose="020B0503020204020204" pitchFamily="34" charset="0"/>
              </a:rPr>
              <a:t>ScholarLed</a:t>
            </a:r>
            <a:r>
              <a:rPr lang="en-GB" sz="2400" dirty="0">
                <a:latin typeface="Corbel" panose="020B0503020204020204" pitchFamily="34" charset="0"/>
              </a:rPr>
              <a:t> </a:t>
            </a:r>
            <a:r>
              <a:rPr lang="en-GB" sz="2400" dirty="0"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en-GB" sz="2400" dirty="0" err="1">
                <a:latin typeface="Corbel" panose="020B0503020204020204" pitchFamily="34" charset="0"/>
              </a:rPr>
              <a:t>Copim</a:t>
            </a:r>
            <a:endParaRPr lang="en-GB" sz="24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>
                <a:latin typeface="Corbel" panose="020B0503020204020204" pitchFamily="34" charset="0"/>
              </a:rPr>
              <a:t>Copim</a:t>
            </a:r>
            <a:r>
              <a:rPr lang="en-GB" sz="2400" dirty="0">
                <a:latin typeface="Corbel" panose="020B0503020204020204" pitchFamily="34" charset="0"/>
              </a:rPr>
              <a:t>: Non-profit, open infrastructure to support OA books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Corbel" panose="020B0503020204020204" pitchFamily="34" charset="0"/>
              </a:rPr>
              <a:t>Open Access Books Network: coordination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46335A-7D65-38AD-B289-ED68EEC3F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00" y="5518019"/>
            <a:ext cx="3848097" cy="11178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421C91-7EDB-2DF9-5317-3CB9AECDC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76" y="2863881"/>
            <a:ext cx="2455746" cy="1130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6952A0-A79C-C70D-5BF8-4AEA187E6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97" y="5374906"/>
            <a:ext cx="3793797" cy="1130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BC309-FC92-5216-03A4-E66DD6FD0A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092" y="5514651"/>
            <a:ext cx="3583030" cy="87357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B31F33-F615-EEEA-3C65-1252D7590BDF}"/>
              </a:ext>
            </a:extLst>
          </p:cNvPr>
          <p:cNvSpPr txBox="1">
            <a:spLocks/>
          </p:cNvSpPr>
          <p:nvPr/>
        </p:nvSpPr>
        <p:spPr>
          <a:xfrm>
            <a:off x="422500" y="69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Collaboration is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972F8-A81A-46D6-B22E-A94663CE5F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846" y="3964606"/>
            <a:ext cx="3159114" cy="15795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A6F6D-554E-A191-7BB1-FE16BFBD82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9348" y="1699662"/>
            <a:ext cx="2639802" cy="102569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F11BCB-C01E-BC94-3287-E566666A4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68" y="534509"/>
            <a:ext cx="1654175" cy="115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553033-3646-2DDD-6A72-2B83E7E2B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53" y="338819"/>
            <a:ext cx="1414039" cy="11501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57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AF499C-4659-4F64-B6B1-A9653AFDA695}"/>
              </a:ext>
            </a:extLst>
          </p:cNvPr>
          <p:cNvSpPr txBox="1">
            <a:spLocks/>
          </p:cNvSpPr>
          <p:nvPr/>
        </p:nvSpPr>
        <p:spPr>
          <a:xfrm>
            <a:off x="422500" y="695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70C0"/>
                </a:solidFill>
                <a:latin typeface="Corbel" panose="020B0503020204020204" pitchFamily="34" charset="0"/>
              </a:rPr>
              <a:t>Knowledge and support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DE8087D-A757-4C30-8433-25248C08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300" y="3411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3A398CE-E99B-0710-D9CD-3C808336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11" y="1242624"/>
            <a:ext cx="10967889" cy="36267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Corbel" panose="020B0503020204020204" pitchFamily="34" charset="0"/>
              </a:rPr>
              <a:t>OAPEN OA Books Toolkit: </a:t>
            </a:r>
            <a:br>
              <a:rPr lang="en-GB" sz="2200" dirty="0">
                <a:latin typeface="Corbel" panose="020B0503020204020204" pitchFamily="34" charset="0"/>
              </a:rPr>
            </a:br>
            <a:r>
              <a:rPr lang="en-GB" sz="2200" dirty="0">
                <a:latin typeface="Corbel" panose="020B0503020204020204" pitchFamily="34" charset="0"/>
                <a:hlinkClick r:id="rId4"/>
              </a:rPr>
              <a:t>https://www.oabooks-toolkit.org/</a:t>
            </a:r>
            <a:r>
              <a:rPr lang="en-GB" sz="2200" dirty="0"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Corbel" panose="020B0503020204020204" pitchFamily="34" charset="0"/>
              </a:rPr>
              <a:t>Open Access Books Network (OABN): </a:t>
            </a:r>
            <a:br>
              <a:rPr lang="en-GB" sz="2200" dirty="0">
                <a:latin typeface="Corbel" panose="020B0503020204020204" pitchFamily="34" charset="0"/>
              </a:rPr>
            </a:br>
            <a:r>
              <a:rPr lang="en-GB" sz="2200" dirty="0">
                <a:latin typeface="Corbel" panose="020B0503020204020204" pitchFamily="34" charset="0"/>
                <a:hlinkClick r:id="rId5"/>
              </a:rPr>
              <a:t>https://oabooksnetwork.org/</a:t>
            </a:r>
            <a:r>
              <a:rPr lang="en-GB" sz="2200" dirty="0">
                <a:latin typeface="Corbel" panose="020B05030202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Corbel" panose="020B0503020204020204" pitchFamily="34" charset="0"/>
              </a:rPr>
              <a:t>OABN Author Resources:</a:t>
            </a:r>
            <a:br>
              <a:rPr lang="en-GB" sz="2200" dirty="0">
                <a:latin typeface="Corbel" panose="020B0503020204020204" pitchFamily="34" charset="0"/>
              </a:rPr>
            </a:br>
            <a:r>
              <a:rPr lang="en-GB" sz="2200" dirty="0">
                <a:latin typeface="Corbel" panose="020B0503020204020204" pitchFamily="34" charset="0"/>
                <a:hlinkClick r:id="rId6"/>
              </a:rPr>
              <a:t>https://openaccessbooksnetwork.hcommons.org/for-researchers/</a:t>
            </a:r>
            <a:r>
              <a:rPr lang="en-GB" sz="2200" dirty="0"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6DD7A-6353-EA04-38A3-ED65C0F8A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271" y="4998990"/>
            <a:ext cx="2091907" cy="170155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73BE9-B96C-68A7-51B6-A379D0BBBC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084" y="4972614"/>
            <a:ext cx="5868219" cy="176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9FEDD-DB10-5F0B-C32D-69BA09AAEA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939" y="5197211"/>
            <a:ext cx="3781953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69" y="618794"/>
            <a:ext cx="10515600" cy="2251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rgbClr val="0070C0"/>
                </a:solidFill>
                <a:latin typeface="Corbel" panose="020B0503020204020204" pitchFamily="34" charset="0"/>
              </a:rPr>
              <a:t>Thank you for listening!</a:t>
            </a:r>
            <a:br>
              <a:rPr lang="en-GB" dirty="0">
                <a:solidFill>
                  <a:srgbClr val="0070C0"/>
                </a:solidFill>
                <a:latin typeface="Corbel" panose="020B0503020204020204" pitchFamily="34" charset="0"/>
              </a:rPr>
            </a:br>
            <a:r>
              <a:rPr lang="en-GB" dirty="0">
                <a:solidFill>
                  <a:srgbClr val="0070C0"/>
                </a:solidFill>
                <a:latin typeface="Corbel" panose="020B0503020204020204" pitchFamily="34" charset="0"/>
              </a:rPr>
              <a:t>Any questions…?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9F420C5-BE16-48AC-A024-F4E9FFC5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EF7B30-E434-4148-B215-2A45DE40A432}"/>
              </a:ext>
            </a:extLst>
          </p:cNvPr>
          <p:cNvSpPr/>
          <p:nvPr/>
        </p:nvSpPr>
        <p:spPr>
          <a:xfrm>
            <a:off x="1532570" y="3793807"/>
            <a:ext cx="35035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</a:rPr>
              <a:t>lucy@openbookpublishers.com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</a:rPr>
              <a:t>www.openbookpublishers.com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 pitchFamily="34" charset="0"/>
            </a:endParaRPr>
          </a:p>
          <a:p>
            <a:pP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 pitchFamily="34" charset="0"/>
              </a:rPr>
              <a:t>@alittleroad.bsky.social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80F811-AF87-4F4A-9A70-C9CFDF0A3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80" y="4481255"/>
            <a:ext cx="691897" cy="6614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292CC0-B5EA-FF44-C0EE-E137D676A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6" y="3784424"/>
            <a:ext cx="558280" cy="558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25F842-62BC-0F51-3076-7D08C53BAD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80" y="5281229"/>
            <a:ext cx="691897" cy="7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403</Words>
  <Application>Microsoft Office PowerPoint</Application>
  <PresentationFormat>Widescreen</PresentationFormat>
  <Paragraphs>72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Palatino Linotype</vt:lpstr>
      <vt:lpstr>Office Theme</vt:lpstr>
      <vt:lpstr>PowerPoint Presentation</vt:lpstr>
      <vt:lpstr>Open Book Publishers</vt:lpstr>
      <vt:lpstr>Our books</vt:lpstr>
      <vt:lpstr>Costs and revenue</vt:lpstr>
      <vt:lpstr>PowerPoint Presentation</vt:lpstr>
      <vt:lpstr>Diamond: Challenges for authors</vt:lpstr>
      <vt:lpstr>PowerPoint Presentation</vt:lpstr>
      <vt:lpstr>PowerPoint Presentation</vt:lpstr>
      <vt:lpstr>Thank you for listening! Any questions…?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Open Book Publishers</cp:lastModifiedBy>
  <cp:revision>158</cp:revision>
  <dcterms:created xsi:type="dcterms:W3CDTF">2019-05-01T09:19:53Z</dcterms:created>
  <dcterms:modified xsi:type="dcterms:W3CDTF">2024-11-05T12:05:56Z</dcterms:modified>
</cp:coreProperties>
</file>